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77" r:id="rId3"/>
    <p:sldMasterId id="2147483689" r:id="rId4"/>
  </p:sldMasterIdLst>
  <p:notesMasterIdLst>
    <p:notesMasterId r:id="rId44"/>
  </p:notesMasterIdLst>
  <p:sldIdLst>
    <p:sldId id="256" r:id="rId5"/>
    <p:sldId id="257" r:id="rId6"/>
    <p:sldId id="260" r:id="rId7"/>
    <p:sldId id="261" r:id="rId8"/>
    <p:sldId id="262" r:id="rId9"/>
    <p:sldId id="283" r:id="rId10"/>
    <p:sldId id="278" r:id="rId11"/>
    <p:sldId id="281" r:id="rId12"/>
    <p:sldId id="280" r:id="rId13"/>
    <p:sldId id="263" r:id="rId14"/>
    <p:sldId id="272" r:id="rId15"/>
    <p:sldId id="275" r:id="rId16"/>
    <p:sldId id="276" r:id="rId17"/>
    <p:sldId id="277" r:id="rId18"/>
    <p:sldId id="282" r:id="rId19"/>
    <p:sldId id="284" r:id="rId20"/>
    <p:sldId id="285" r:id="rId21"/>
    <p:sldId id="286" r:id="rId22"/>
    <p:sldId id="287" r:id="rId23"/>
    <p:sldId id="293" r:id="rId24"/>
    <p:sldId id="292" r:id="rId25"/>
    <p:sldId id="291" r:id="rId26"/>
    <p:sldId id="290" r:id="rId27"/>
    <p:sldId id="302" r:id="rId28"/>
    <p:sldId id="303" r:id="rId29"/>
    <p:sldId id="271" r:id="rId30"/>
    <p:sldId id="288" r:id="rId31"/>
    <p:sldId id="289" r:id="rId32"/>
    <p:sldId id="294" r:id="rId33"/>
    <p:sldId id="295" r:id="rId34"/>
    <p:sldId id="297" r:id="rId35"/>
    <p:sldId id="301" r:id="rId36"/>
    <p:sldId id="309" r:id="rId37"/>
    <p:sldId id="300" r:id="rId38"/>
    <p:sldId id="305" r:id="rId39"/>
    <p:sldId id="311" r:id="rId40"/>
    <p:sldId id="306" r:id="rId41"/>
    <p:sldId id="304" r:id="rId42"/>
    <p:sldId id="310" r:id="rId43"/>
  </p:sldIdLst>
  <p:sldSz cx="9144000" cy="6858000" type="screen4x3"/>
  <p:notesSz cx="6858000" cy="9144000"/>
  <p:embeddedFontLst>
    <p:embeddedFont>
      <p:font typeface="Calibri" panose="020F0502020204030204" pitchFamily="34" charset="0"/>
      <p:regular r:id="rId45"/>
      <p:bold r:id="rId46"/>
      <p:italic r:id="rId47"/>
      <p:boldItalic r:id="rId48"/>
    </p:embeddedFont>
    <p:embeddedFont>
      <p:font typeface="Century Gothic" panose="020B0502020202020204" pitchFamily="34" charset="0"/>
      <p:regular r:id="rId49"/>
      <p:bold r:id="rId50"/>
      <p:italic r:id="rId51"/>
      <p:boldItalic r:id="rId52"/>
    </p:embeddedFont>
    <p:embeddedFont>
      <p:font typeface="Noto Sans Symbols" panose="020B0604020202020204" charset="0"/>
      <p:regular r:id="rId53"/>
      <p:bold r:id="rId54"/>
    </p:embeddedFont>
    <p:embeddedFont>
      <p:font typeface="Verdana" panose="020B060403050404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gxBK35K0w+jcjBaa2zx1idOop+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1.xml"/><Relationship Id="rId61" Type="http://customschemas.google.com/relationships/presentationmetadata" Target="meta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033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54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607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261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45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4949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067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655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1044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381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8644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220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8987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369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5979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8501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540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172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670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5037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8491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43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32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0496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21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jp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7">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138559" y="931654"/>
            <a:ext cx="8820443" cy="189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3600"/>
              <a:buFont typeface="Verdana"/>
              <a:buNone/>
            </a:pPr>
            <a:r>
              <a:rPr lang="en-US" sz="3000" b="1"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IN" sz="3600" b="1" i="0" dirty="0">
                <a:effectLst/>
                <a:latin typeface="Times New Roman" panose="02020603050405020304" pitchFamily="18" charset="0"/>
                <a:cs typeface="Times New Roman" panose="02020603050405020304" pitchFamily="18" charset="0"/>
              </a:rPr>
              <a:t>Forecasting Hourly Power Consumption</a:t>
            </a:r>
          </a:p>
          <a:p>
            <a:pPr marL="0" marR="0" lvl="0" indent="0" algn="l" rtl="0">
              <a:lnSpc>
                <a:spcPct val="100000"/>
              </a:lnSpc>
              <a:spcBef>
                <a:spcPts val="0"/>
              </a:spcBef>
              <a:spcAft>
                <a:spcPts val="0"/>
              </a:spcAft>
              <a:buClr>
                <a:srgbClr val="002776"/>
              </a:buClr>
              <a:buSzPts val="3600"/>
              <a:buFont typeface="Verdana"/>
              <a:buNone/>
            </a:pPr>
            <a:endParaRPr lang="en-IN" sz="3200" b="1" dirty="0">
              <a:latin typeface="Times New Roman" panose="02020603050405020304" pitchFamily="18" charset="0"/>
              <a:ea typeface="Verdana"/>
              <a:cs typeface="Times New Roman" panose="02020603050405020304" pitchFamily="18" charset="0"/>
            </a:endParaRPr>
          </a:p>
          <a:p>
            <a:pPr marL="0" marR="0" lvl="0" indent="0" algn="l" rtl="0">
              <a:lnSpc>
                <a:spcPct val="100000"/>
              </a:lnSpc>
              <a:spcBef>
                <a:spcPts val="0"/>
              </a:spcBef>
              <a:spcAft>
                <a:spcPts val="0"/>
              </a:spcAft>
              <a:buClr>
                <a:srgbClr val="002776"/>
              </a:buClr>
              <a:buSzPts val="36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Team :</a:t>
            </a:r>
          </a:p>
          <a:p>
            <a:pPr marL="0" marR="0" lvl="0" indent="0" algn="l" rtl="0">
              <a:lnSpc>
                <a:spcPct val="100000"/>
              </a:lnSpc>
              <a:spcBef>
                <a:spcPts val="0"/>
              </a:spcBef>
              <a:spcAft>
                <a:spcPts val="0"/>
              </a:spcAft>
              <a:buClr>
                <a:srgbClr val="002776"/>
              </a:buClr>
              <a:buSzPts val="36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Bais </a:t>
            </a:r>
          </a:p>
          <a:p>
            <a:pPr marL="0" marR="0" lvl="0" indent="0" algn="l" rtl="0">
              <a:lnSpc>
                <a:spcPct val="100000"/>
              </a:lnSpc>
              <a:spcBef>
                <a:spcPts val="0"/>
              </a:spcBef>
              <a:spcAft>
                <a:spcPts val="0"/>
              </a:spcAft>
              <a:buClr>
                <a:srgbClr val="002776"/>
              </a:buClr>
              <a:buSzPts val="36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Mr. Rohit Patil</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Tanvi Davare</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Wagh</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Prashant Jadhav</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Akshay Kamble</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Mentors</a:t>
            </a:r>
            <a:r>
              <a:rPr lang="en-US" sz="2400" b="1" dirty="0">
                <a:solidFill>
                  <a:schemeClr val="accent5"/>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Rajshekar Sir</a:t>
            </a:r>
          </a:p>
          <a:p>
            <a:pPr marL="0" marR="0" lvl="0" indent="0" algn="l" rtl="0">
              <a:lnSpc>
                <a:spcPct val="100000"/>
              </a:lnSpc>
              <a:spcBef>
                <a:spcPts val="0"/>
              </a:spcBef>
              <a:spcAft>
                <a:spcPts val="0"/>
              </a:spcAft>
              <a:buClr>
                <a:srgbClr val="002776"/>
              </a:buClr>
              <a:buSzPts val="24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Pallavi Mam</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Date :11/04/2022</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2" name="Google Shape;388;p7">
            <a:extLst>
              <a:ext uri="{FF2B5EF4-FFF2-40B4-BE49-F238E27FC236}">
                <a16:creationId xmlns:a16="http://schemas.microsoft.com/office/drawing/2014/main" id="{88D85BF9-6E41-132D-560A-015A5C85F396}"/>
              </a:ext>
            </a:extLst>
          </p:cNvPr>
          <p:cNvPicPr preferRelativeResize="0"/>
          <p:nvPr/>
        </p:nvPicPr>
        <p:blipFill rotWithShape="1">
          <a:blip r:embed="rId3">
            <a:alphaModFix/>
          </a:blip>
          <a:srcRect/>
          <a:stretch/>
        </p:blipFill>
        <p:spPr>
          <a:xfrm>
            <a:off x="9787367" y="139574"/>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2751" y="5501078"/>
            <a:ext cx="8998498" cy="92328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line chart, we say that there is </a:t>
            </a:r>
            <a:r>
              <a:rPr lang="en-US" sz="1800" dirty="0">
                <a:solidFill>
                  <a:srgbClr val="FF0000"/>
                </a:solidFill>
                <a:latin typeface="Times New Roman" panose="02020603050405020304" pitchFamily="18" charset="0"/>
                <a:cs typeface="Times New Roman" panose="02020603050405020304" pitchFamily="18" charset="0"/>
                <a:sym typeface="Century Gothic"/>
              </a:rPr>
              <a:t>no regular patterns</a:t>
            </a:r>
            <a:r>
              <a:rPr lang="en-US" sz="1800" dirty="0">
                <a:solidFill>
                  <a:schemeClr val="tx1"/>
                </a:solidFill>
                <a:latin typeface="Times New Roman" panose="02020603050405020304" pitchFamily="18" charset="0"/>
                <a:cs typeface="Times New Roman" panose="02020603050405020304" pitchFamily="18" charset="0"/>
                <a:sym typeface="Century Gothic"/>
              </a:rPr>
              <a:t> of energy usage while plotting m</a:t>
            </a:r>
            <a:r>
              <a:rPr lang="en-US" sz="1800" dirty="0">
                <a:solidFill>
                  <a:schemeClr val="tx1"/>
                </a:solidFill>
                <a:latin typeface="Times New Roman" panose="02020603050405020304" pitchFamily="18" charset="0"/>
                <a:cs typeface="Times New Roman" panose="02020603050405020304" pitchFamily="18" charset="0"/>
              </a:rPr>
              <a:t>onthly usage across years </a:t>
            </a:r>
            <a:r>
              <a:rPr lang="en-US" sz="1800" dirty="0">
                <a:solidFill>
                  <a:schemeClr val="tx1"/>
                </a:solidFill>
                <a:latin typeface="Times New Roman" panose="02020603050405020304" pitchFamily="18" charset="0"/>
                <a:cs typeface="Times New Roman" panose="02020603050405020304" pitchFamily="18" charset="0"/>
                <a:sym typeface="Century Gothic"/>
              </a:rPr>
              <a:t>, but we see that, in </a:t>
            </a:r>
            <a:r>
              <a:rPr lang="en-US" sz="1800" b="1" dirty="0">
                <a:solidFill>
                  <a:schemeClr val="tx1"/>
                </a:solidFill>
                <a:latin typeface="Times New Roman" panose="02020603050405020304" pitchFamily="18" charset="0"/>
                <a:cs typeface="Times New Roman" panose="02020603050405020304" pitchFamily="18" charset="0"/>
                <a:sym typeface="Century Gothic"/>
              </a:rPr>
              <a:t>February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there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rgbClr val="00B050"/>
                </a:solidFill>
                <a:latin typeface="Times New Roman" panose="02020603050405020304" pitchFamily="18" charset="0"/>
                <a:cs typeface="Times New Roman" panose="02020603050405020304" pitchFamily="18" charset="0"/>
                <a:sym typeface="Century Gothic"/>
              </a:rPr>
              <a:t>variance</a:t>
            </a:r>
            <a:r>
              <a:rPr lang="en-US" sz="1800" dirty="0">
                <a:solidFill>
                  <a:schemeClr val="tx1"/>
                </a:solidFill>
                <a:latin typeface="Times New Roman" panose="02020603050405020304" pitchFamily="18" charset="0"/>
                <a:cs typeface="Times New Roman" panose="02020603050405020304" pitchFamily="18" charset="0"/>
                <a:sym typeface="Century Gothic"/>
              </a:rPr>
              <a:t> in energy usage while in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it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a:t>
            </a:r>
            <a:endParaRPr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117FCC86-F83B-D6BA-3286-F1A752A9D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97" y="1224655"/>
            <a:ext cx="8958805" cy="4086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8AA570-B6E6-F3F4-FF81-F7B74126D3B7}"/>
              </a:ext>
            </a:extLst>
          </p:cNvPr>
          <p:cNvSpPr>
            <a:spLocks noGrp="1"/>
          </p:cNvSpPr>
          <p:nvPr>
            <p:ph type="title"/>
          </p:nvPr>
        </p:nvSpPr>
        <p:spPr>
          <a:xfrm>
            <a:off x="72751" y="515375"/>
            <a:ext cx="5600462"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Monthly usage across years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06537" y="5003469"/>
            <a:ext cx="8852267"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months,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 </a:t>
            </a:r>
            <a:r>
              <a:rPr lang="en-US" sz="1800" dirty="0">
                <a:solidFill>
                  <a:schemeClr val="tx1"/>
                </a:solidFill>
                <a:latin typeface="Times New Roman" panose="02020603050405020304" pitchFamily="18" charset="0"/>
                <a:cs typeface="Times New Roman" panose="02020603050405020304" pitchFamily="18" charset="0"/>
                <a:sym typeface="Century Gothic"/>
              </a:rPr>
              <a:t> the line goes </a:t>
            </a:r>
            <a:r>
              <a:rPr lang="en-US" sz="1800" dirty="0">
                <a:solidFill>
                  <a:srgbClr val="00B050"/>
                </a:solidFill>
                <a:latin typeface="Times New Roman" panose="02020603050405020304" pitchFamily="18" charset="0"/>
                <a:cs typeface="Times New Roman" panose="02020603050405020304" pitchFamily="18" charset="0"/>
                <a:sym typeface="Century Gothic"/>
              </a:rPr>
              <a:t>up</a:t>
            </a:r>
            <a:r>
              <a:rPr lang="en-US" sz="1800" dirty="0">
                <a:solidFill>
                  <a:schemeClr val="tx1"/>
                </a:solidFill>
                <a:latin typeface="Times New Roman" panose="02020603050405020304" pitchFamily="18" charset="0"/>
                <a:cs typeface="Times New Roman" panose="02020603050405020304" pitchFamily="18" charset="0"/>
                <a:sym typeface="Century Gothic"/>
              </a:rPr>
              <a:t> drastically, and in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a:t>
            </a:r>
            <a:r>
              <a:rPr lang="en-US" sz="1800" dirty="0">
                <a:solidFill>
                  <a:schemeClr val="tx1"/>
                </a:solidFill>
                <a:latin typeface="Times New Roman" panose="02020603050405020304" pitchFamily="18" charset="0"/>
                <a:cs typeface="Times New Roman" panose="02020603050405020304" pitchFamily="18" charset="0"/>
                <a:sym typeface="Century Gothic"/>
              </a:rPr>
              <a:t> it goes </a:t>
            </a:r>
            <a:r>
              <a:rPr lang="en-US" sz="1800" dirty="0">
                <a:solidFill>
                  <a:srgbClr val="FF0000"/>
                </a:solidFill>
                <a:latin typeface="Times New Roman" panose="02020603050405020304" pitchFamily="18" charset="0"/>
                <a:cs typeface="Times New Roman" panose="02020603050405020304" pitchFamily="18" charset="0"/>
                <a:sym typeface="Century Gothic"/>
              </a:rPr>
              <a:t>down</a:t>
            </a:r>
            <a:r>
              <a:rPr lang="en-US" sz="1800" dirty="0">
                <a:solidFill>
                  <a:schemeClr val="tx1"/>
                </a:solidFill>
                <a:latin typeface="Times New Roman" panose="02020603050405020304" pitchFamily="18" charset="0"/>
                <a:cs typeface="Times New Roman" panose="02020603050405020304" pitchFamily="18" charset="0"/>
                <a:sym typeface="Century Gothic"/>
              </a:rPr>
              <a:t> slightly, from this we can say that, the energy consumed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a:t>
            </a:r>
            <a:r>
              <a:rPr lang="en-US" sz="1800" dirty="0">
                <a:solidFill>
                  <a:schemeClr val="tx1"/>
                </a:solidFill>
                <a:latin typeface="Times New Roman" panose="02020603050405020304" pitchFamily="18" charset="0"/>
                <a:cs typeface="Times New Roman" panose="02020603050405020304" pitchFamily="18" charset="0"/>
                <a:sym typeface="Century Gothic"/>
              </a:rPr>
              <a:t> is </a:t>
            </a:r>
            <a:r>
              <a:rPr lang="en-US" sz="1800" dirty="0">
                <a:solidFill>
                  <a:srgbClr val="00B050"/>
                </a:solidFill>
                <a:latin typeface="Times New Roman" panose="02020603050405020304" pitchFamily="18" charset="0"/>
                <a:cs typeface="Times New Roman" panose="02020603050405020304" pitchFamily="18" charset="0"/>
                <a:sym typeface="Century Gothic"/>
              </a:rPr>
              <a:t>increased</a:t>
            </a:r>
            <a:r>
              <a:rPr lang="en-US" sz="1800" dirty="0">
                <a:solidFill>
                  <a:schemeClr val="tx1"/>
                </a:solidFill>
                <a:latin typeface="Times New Roman" panose="02020603050405020304" pitchFamily="18" charset="0"/>
                <a:cs typeface="Times New Roman" panose="02020603050405020304" pitchFamily="18" charset="0"/>
                <a:sym typeface="Century Gothic"/>
              </a:rPr>
              <a:t> significantly.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 to January</a:t>
            </a:r>
            <a:r>
              <a:rPr lang="en-US" sz="1800" dirty="0">
                <a:solidFill>
                  <a:schemeClr val="tx1"/>
                </a:solidFill>
                <a:latin typeface="Times New Roman" panose="02020603050405020304" pitchFamily="18" charset="0"/>
                <a:cs typeface="Times New Roman" panose="02020603050405020304" pitchFamily="18" charset="0"/>
                <a:sym typeface="Century Gothic"/>
              </a:rPr>
              <a:t> there is again drastic change in energy consumption line. In </a:t>
            </a:r>
            <a:r>
              <a:rPr lang="en-US" sz="1800" b="1" dirty="0">
                <a:solidFill>
                  <a:schemeClr val="tx1"/>
                </a:solidFill>
                <a:latin typeface="Times New Roman" panose="02020603050405020304" pitchFamily="18" charset="0"/>
                <a:cs typeface="Times New Roman" panose="02020603050405020304" pitchFamily="18" charset="0"/>
                <a:sym typeface="Century Gothic"/>
              </a:rPr>
              <a:t>January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energy consumption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as compared to other months.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After January energy usage shows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downwards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trend indicating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use of electricity.</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098" name="Picture 2">
            <a:extLst>
              <a:ext uri="{FF2B5EF4-FFF2-40B4-BE49-F238E27FC236}">
                <a16:creationId xmlns:a16="http://schemas.microsoft.com/office/drawing/2014/main" id="{1C9021D9-5DF5-C7A2-7340-0B92DAD94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8" y="1337186"/>
            <a:ext cx="8852267" cy="33951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A9C9FAC-5B47-B1C3-7201-95858D056728}"/>
              </a:ext>
            </a:extLst>
          </p:cNvPr>
          <p:cNvSpPr>
            <a:spLocks noGrp="1"/>
          </p:cNvSpPr>
          <p:nvPr>
            <p:ph type="title"/>
          </p:nvPr>
        </p:nvSpPr>
        <p:spPr>
          <a:xfrm>
            <a:off x="106537" y="511931"/>
            <a:ext cx="5600462"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Monthly energy consumption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034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
          <p:cNvSpPr txBox="1"/>
          <p:nvPr/>
        </p:nvSpPr>
        <p:spPr>
          <a:xfrm>
            <a:off x="108155" y="511604"/>
            <a:ext cx="45818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Energy Consumption by Seasons:</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87" name="Google Shape;387;p7"/>
          <p:cNvSpPr txBox="1"/>
          <p:nvPr/>
        </p:nvSpPr>
        <p:spPr>
          <a:xfrm>
            <a:off x="185195" y="5250147"/>
            <a:ext cx="8773610"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season, we see that, the energy used by peoples in </a:t>
            </a:r>
            <a:r>
              <a:rPr lang="en-US" sz="1800" b="1" dirty="0">
                <a:solidFill>
                  <a:schemeClr val="tx1"/>
                </a:solidFill>
                <a:latin typeface="Times New Roman" panose="02020603050405020304" pitchFamily="18" charset="0"/>
                <a:cs typeface="Times New Roman" panose="02020603050405020304" pitchFamily="18" charset="0"/>
                <a:sym typeface="Century Gothic"/>
              </a:rPr>
              <a:t>winter and summer</a:t>
            </a:r>
            <a:r>
              <a:rPr lang="en-US" sz="1800" dirty="0">
                <a:solidFill>
                  <a:schemeClr val="tx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than in </a:t>
            </a:r>
            <a:r>
              <a:rPr lang="en-US" sz="1800" b="1" dirty="0">
                <a:solidFill>
                  <a:schemeClr val="tx1"/>
                </a:solidFill>
                <a:latin typeface="Times New Roman" panose="02020603050405020304" pitchFamily="18" charset="0"/>
                <a:cs typeface="Times New Roman" panose="02020603050405020304" pitchFamily="18" charset="0"/>
                <a:sym typeface="Century Gothic"/>
              </a:rPr>
              <a:t>spring and fall</a:t>
            </a:r>
            <a:r>
              <a:rPr lang="en-US" sz="1800" dirty="0">
                <a:solidFill>
                  <a:schemeClr val="tx1"/>
                </a:solidFill>
                <a:latin typeface="Times New Roman" panose="02020603050405020304" pitchFamily="18" charset="0"/>
                <a:cs typeface="Times New Roman" panose="02020603050405020304" pitchFamily="18" charset="0"/>
                <a:sym typeface="Century Gothic"/>
              </a:rPr>
              <a:t> seasons.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the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winter of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a</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nd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spring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season has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lowest</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energy consumption.</a:t>
            </a:r>
            <a:endParaRPr lang="en-US"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5122" name="Picture 2">
            <a:extLst>
              <a:ext uri="{FF2B5EF4-FFF2-40B4-BE49-F238E27FC236}">
                <a16:creationId xmlns:a16="http://schemas.microsoft.com/office/drawing/2014/main" id="{C63E6FFD-56A3-1248-E223-B815C89DD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55" y="1180198"/>
            <a:ext cx="88506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8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3" y="5469422"/>
            <a:ext cx="8862100"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When we plot total energy consumed by people from </a:t>
            </a:r>
            <a:r>
              <a:rPr lang="en-US" sz="1800" b="1" dirty="0">
                <a:solidFill>
                  <a:schemeClr val="dk1"/>
                </a:solidFill>
                <a:latin typeface="Times New Roman" panose="02020603050405020304" pitchFamily="18" charset="0"/>
                <a:cs typeface="Times New Roman" panose="02020603050405020304" pitchFamily="18" charset="0"/>
                <a:sym typeface="Century Gothic"/>
              </a:rPr>
              <a:t>2002-2018</a:t>
            </a:r>
            <a:r>
              <a:rPr lang="en-US" sz="1800" dirty="0">
                <a:solidFill>
                  <a:schemeClr val="dk1"/>
                </a:solidFill>
                <a:latin typeface="Times New Roman" panose="02020603050405020304" pitchFamily="18" charset="0"/>
                <a:cs typeface="Times New Roman" panose="02020603050405020304" pitchFamily="18" charset="0"/>
                <a:sym typeface="Century Gothic"/>
              </a:rPr>
              <a:t>, we see that, people used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electricity in </a:t>
            </a:r>
            <a:r>
              <a:rPr lang="en-US" sz="1800" b="1" dirty="0">
                <a:solidFill>
                  <a:schemeClr val="dk1"/>
                </a:solidFill>
                <a:latin typeface="Times New Roman" panose="02020603050405020304" pitchFamily="18" charset="0"/>
                <a:cs typeface="Times New Roman" panose="02020603050405020304" pitchFamily="18" charset="0"/>
                <a:sym typeface="Century Gothic"/>
              </a:rPr>
              <a:t>1</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dirty="0">
                <a:solidFill>
                  <a:schemeClr val="dk1"/>
                </a:solidFill>
                <a:latin typeface="Times New Roman" panose="02020603050405020304" pitchFamily="18" charset="0"/>
                <a:cs typeface="Times New Roman" panose="02020603050405020304" pitchFamily="18" charset="0"/>
                <a:sym typeface="Century Gothic"/>
              </a:rPr>
              <a:t>3</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dirty="0">
                <a:solidFill>
                  <a:schemeClr val="dk1"/>
                </a:solidFill>
                <a:latin typeface="Times New Roman" panose="02020603050405020304" pitchFamily="18" charset="0"/>
                <a:cs typeface="Times New Roman" panose="02020603050405020304" pitchFamily="18" charset="0"/>
                <a:sym typeface="Century Gothic"/>
              </a:rPr>
              <a:t> quarters of year.</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While </a:t>
            </a:r>
            <a:r>
              <a:rPr lang="en-US" sz="1800" dirty="0">
                <a:solidFill>
                  <a:schemeClr val="dk1"/>
                </a:solidFill>
                <a:latin typeface="Times New Roman" panose="02020603050405020304" pitchFamily="18" charset="0"/>
                <a:cs typeface="Times New Roman" panose="02020603050405020304" pitchFamily="18" charset="0"/>
                <a:sym typeface="Century Gothic"/>
              </a:rPr>
              <a:t>electricity</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used in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2</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nd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4</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th</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very 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as compared to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1</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3</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quarters.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Google Shape;383;p7">
            <a:extLst>
              <a:ext uri="{FF2B5EF4-FFF2-40B4-BE49-F238E27FC236}">
                <a16:creationId xmlns:a16="http://schemas.microsoft.com/office/drawing/2014/main" id="{9450B0B0-70D8-CE8C-4C1B-E9CF3A7690FD}"/>
              </a:ext>
            </a:extLst>
          </p:cNvPr>
          <p:cNvSpPr txBox="1"/>
          <p:nvPr/>
        </p:nvSpPr>
        <p:spPr>
          <a:xfrm>
            <a:off x="96703" y="511604"/>
            <a:ext cx="45818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Quarterly energy </a:t>
            </a:r>
            <a:r>
              <a:rPr lang="en-US" sz="2400" b="1" dirty="0">
                <a:solidFill>
                  <a:schemeClr val="accent5"/>
                </a:solidFill>
                <a:latin typeface="Times New Roman" panose="02020603050405020304" pitchFamily="18" charset="0"/>
                <a:cs typeface="Times New Roman" panose="02020603050405020304" pitchFamily="18" charset="0"/>
              </a:rPr>
              <a:t>c</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122" name="Picture 2">
            <a:extLst>
              <a:ext uri="{FF2B5EF4-FFF2-40B4-BE49-F238E27FC236}">
                <a16:creationId xmlns:a16="http://schemas.microsoft.com/office/drawing/2014/main" id="{2F2B6327-EE5F-859F-959B-2448EF420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4" y="973228"/>
            <a:ext cx="8862101" cy="44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46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86871" y="5265938"/>
            <a:ext cx="8871933"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average energy consumption over year, we see that </a:t>
            </a:r>
            <a:r>
              <a:rPr lang="en-US" sz="1800" b="1" dirty="0">
                <a:solidFill>
                  <a:schemeClr val="tx1"/>
                </a:solidFill>
                <a:latin typeface="Times New Roman" panose="02020603050405020304" pitchFamily="18" charset="0"/>
                <a:cs typeface="Times New Roman" panose="02020603050405020304" pitchFamily="18" charset="0"/>
                <a:sym typeface="Century Gothic"/>
              </a:rPr>
              <a:t>2005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2018</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a:t>
            </a:r>
            <a:r>
              <a:rPr lang="en-US" sz="1800" b="1" dirty="0">
                <a:solidFill>
                  <a:schemeClr val="tx1"/>
                </a:solidFill>
                <a:latin typeface="Times New Roman" panose="02020603050405020304" pitchFamily="18" charset="0"/>
                <a:cs typeface="Times New Roman" panose="02020603050405020304" pitchFamily="18" charset="0"/>
                <a:sym typeface="Century Gothic"/>
              </a:rPr>
              <a:t>2009</a:t>
            </a:r>
            <a:r>
              <a:rPr lang="en-US" sz="1800" dirty="0">
                <a:solidFill>
                  <a:schemeClr val="tx1"/>
                </a:solidFill>
                <a:latin typeface="Times New Roman" panose="02020603050405020304" pitchFamily="18" charset="0"/>
                <a:cs typeface="Times New Roman" panose="02020603050405020304" pitchFamily="18" charset="0"/>
                <a:sym typeface="Century Gothic"/>
              </a:rPr>
              <a:t> we have </a:t>
            </a:r>
            <a:r>
              <a:rPr lang="en-US" sz="1800" dirty="0">
                <a:solidFill>
                  <a:srgbClr val="FF0000"/>
                </a:solidFill>
                <a:latin typeface="Times New Roman" panose="02020603050405020304" pitchFamily="18" charset="0"/>
                <a:cs typeface="Times New Roman" panose="02020603050405020304" pitchFamily="18" charset="0"/>
                <a:sym typeface="Century Gothic"/>
              </a:rPr>
              <a:t>lowest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2012</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2006 to 2016</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chemeClr val="tx1"/>
                </a:solidFill>
                <a:latin typeface="Times New Roman" panose="02020603050405020304" pitchFamily="18" charset="0"/>
                <a:cs typeface="Times New Roman" panose="02020603050405020304" pitchFamily="18" charset="0"/>
                <a:sym typeface="Century Gothic"/>
              </a:rPr>
              <a:t>energy consumption doesn’t show drastic changes.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2017</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the power consumption seems to be </a:t>
            </a:r>
            <a:r>
              <a:rPr lang="en-US" sz="1800" b="0" i="0" u="none" strike="noStrike" cap="none" dirty="0">
                <a:solidFill>
                  <a:srgbClr val="00B050"/>
                </a:solidFill>
                <a:latin typeface="Times New Roman" panose="02020603050405020304" pitchFamily="18" charset="0"/>
                <a:cs typeface="Times New Roman" panose="02020603050405020304" pitchFamily="18" charset="0"/>
                <a:sym typeface="Century Gothic"/>
              </a:rPr>
              <a:t>increasing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7172" name="Picture 4">
            <a:extLst>
              <a:ext uri="{FF2B5EF4-FFF2-40B4-BE49-F238E27FC236}">
                <a16:creationId xmlns:a16="http://schemas.microsoft.com/office/drawing/2014/main" id="{40C27A2B-8C7A-AB48-793F-54C00FB57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72" y="1034498"/>
            <a:ext cx="8871933"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83;p7">
            <a:extLst>
              <a:ext uri="{FF2B5EF4-FFF2-40B4-BE49-F238E27FC236}">
                <a16:creationId xmlns:a16="http://schemas.microsoft.com/office/drawing/2014/main" id="{4A7D16E2-1B6C-67D0-6E67-621DAC8F3741}"/>
              </a:ext>
            </a:extLst>
          </p:cNvPr>
          <p:cNvSpPr txBox="1"/>
          <p:nvPr/>
        </p:nvSpPr>
        <p:spPr>
          <a:xfrm>
            <a:off x="86870" y="51306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Average energy </a:t>
            </a:r>
            <a:r>
              <a:rPr lang="en-US" sz="2400" b="1" dirty="0">
                <a:solidFill>
                  <a:schemeClr val="accent5"/>
                </a:solidFill>
                <a:latin typeface="Times New Roman" panose="02020603050405020304" pitchFamily="18" charset="0"/>
                <a:cs typeface="Times New Roman" panose="02020603050405020304" pitchFamily="18" charset="0"/>
              </a:rPr>
              <a:t>c</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 over years:</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39636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When we plot percentage change energy consumption over the months, then we see that,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August</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June</a:t>
            </a:r>
            <a:r>
              <a:rPr lang="en-US" sz="2000" dirty="0">
                <a:solidFill>
                  <a:schemeClr val="dk1"/>
                </a:solidFill>
                <a:latin typeface="Times New Roman" panose="02020603050405020304" pitchFamily="18" charset="0"/>
                <a:cs typeface="Times New Roman" panose="02020603050405020304" pitchFamily="18" charset="0"/>
                <a:sym typeface="Century Gothic"/>
              </a:rPr>
              <a:t>.</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70748"/>
            <a:ext cx="1187051" cy="411359"/>
          </a:xfrm>
          <a:prstGeom prst="rect">
            <a:avLst/>
          </a:prstGeom>
          <a:noFill/>
          <a:ln>
            <a:noFill/>
          </a:ln>
        </p:spPr>
      </p:pic>
      <p:sp>
        <p:nvSpPr>
          <p:cNvPr id="2" name="Google Shape;383;p7">
            <a:extLst>
              <a:ext uri="{FF2B5EF4-FFF2-40B4-BE49-F238E27FC236}">
                <a16:creationId xmlns:a16="http://schemas.microsoft.com/office/drawing/2014/main" id="{879D6E0A-9A7A-1E17-DEFF-6E5E8D78D6D7}"/>
              </a:ext>
            </a:extLst>
          </p:cNvPr>
          <p:cNvSpPr txBox="1"/>
          <p:nvPr/>
        </p:nvSpPr>
        <p:spPr>
          <a:xfrm>
            <a:off x="86870" y="51306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months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10242" name="Picture 2">
            <a:extLst>
              <a:ext uri="{FF2B5EF4-FFF2-40B4-BE49-F238E27FC236}">
                <a16:creationId xmlns:a16="http://schemas.microsoft.com/office/drawing/2014/main" id="{A7A46023-9C06-A796-8AFE-DD38D1ED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68" y="984250"/>
            <a:ext cx="8883837" cy="443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6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73ABEBD-0535-7897-111B-F2207116D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4" y="953433"/>
            <a:ext cx="8948976" cy="42089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83;p7">
            <a:extLst>
              <a:ext uri="{FF2B5EF4-FFF2-40B4-BE49-F238E27FC236}">
                <a16:creationId xmlns:a16="http://schemas.microsoft.com/office/drawing/2014/main" id="{F3431E8B-6E9B-B554-043C-E5FFFE79035B}"/>
              </a:ext>
            </a:extLst>
          </p:cNvPr>
          <p:cNvSpPr txBox="1"/>
          <p:nvPr/>
        </p:nvSpPr>
        <p:spPr>
          <a:xfrm>
            <a:off x="106534" y="49180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years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 name="Google Shape;388;p7">
            <a:extLst>
              <a:ext uri="{FF2B5EF4-FFF2-40B4-BE49-F238E27FC236}">
                <a16:creationId xmlns:a16="http://schemas.microsoft.com/office/drawing/2014/main" id="{B2101341-72DF-D0DD-7D7C-F7C2F2DFE5F6}"/>
              </a:ext>
            </a:extLst>
          </p:cNvPr>
          <p:cNvPicPr preferRelativeResize="0"/>
          <p:nvPr/>
        </p:nvPicPr>
        <p:blipFill rotWithShape="1">
          <a:blip r:embed="rId3">
            <a:alphaModFix/>
          </a:blip>
          <a:srcRect/>
          <a:stretch/>
        </p:blipFill>
        <p:spPr>
          <a:xfrm>
            <a:off x="7850415" y="50953"/>
            <a:ext cx="1187051" cy="411359"/>
          </a:xfrm>
          <a:prstGeom prst="rect">
            <a:avLst/>
          </a:prstGeom>
          <a:noFill/>
          <a:ln>
            <a:noFill/>
          </a:ln>
        </p:spPr>
      </p:pic>
      <p:sp>
        <p:nvSpPr>
          <p:cNvPr id="6" name="Google Shape;387;p7">
            <a:extLst>
              <a:ext uri="{FF2B5EF4-FFF2-40B4-BE49-F238E27FC236}">
                <a16:creationId xmlns:a16="http://schemas.microsoft.com/office/drawing/2014/main" id="{FAF2C73D-7587-076F-782F-ECFA9E8FA308}"/>
              </a:ext>
            </a:extLst>
          </p:cNvPr>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While plotting percentage change energy consumption over the years we see that, for </a:t>
            </a:r>
            <a:r>
              <a:rPr lang="en-US" sz="2000" b="1" dirty="0">
                <a:solidFill>
                  <a:schemeClr val="dk1"/>
                </a:solidFill>
                <a:latin typeface="Times New Roman" panose="02020603050405020304" pitchFamily="18" charset="0"/>
                <a:cs typeface="Times New Roman" panose="02020603050405020304" pitchFamily="18" charset="0"/>
                <a:sym typeface="Century Gothic"/>
              </a:rPr>
              <a:t>2003</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in </a:t>
            </a:r>
            <a:r>
              <a:rPr lang="en-US" sz="2000" b="1" dirty="0">
                <a:solidFill>
                  <a:schemeClr val="dk1"/>
                </a:solidFill>
                <a:latin typeface="Times New Roman" panose="02020603050405020304" pitchFamily="18" charset="0"/>
                <a:cs typeface="Times New Roman" panose="02020603050405020304" pitchFamily="18" charset="0"/>
                <a:sym typeface="Century Gothic"/>
              </a:rPr>
              <a:t>2018</a:t>
            </a:r>
            <a:r>
              <a:rPr lang="en-US" sz="2000" dirty="0">
                <a:solidFill>
                  <a:schemeClr val="dk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rPr>
              <a:t>For rest of the y</a:t>
            </a:r>
            <a:r>
              <a:rPr lang="en-US" sz="2000" dirty="0">
                <a:solidFill>
                  <a:schemeClr val="dk1"/>
                </a:solidFill>
                <a:latin typeface="Times New Roman" panose="02020603050405020304" pitchFamily="18" charset="0"/>
                <a:cs typeface="Times New Roman" panose="02020603050405020304" pitchFamily="18" charset="0"/>
                <a:sym typeface="Century Gothic"/>
              </a:rPr>
              <a:t>ears the percentage change is between </a:t>
            </a:r>
            <a:r>
              <a:rPr lang="en-US" sz="2000" b="1" dirty="0">
                <a:solidFill>
                  <a:schemeClr val="dk1"/>
                </a:solidFill>
                <a:latin typeface="Times New Roman" panose="02020603050405020304" pitchFamily="18" charset="0"/>
                <a:cs typeface="Times New Roman" panose="02020603050405020304" pitchFamily="18" charset="0"/>
                <a:sym typeface="Century Gothic"/>
              </a:rPr>
              <a:t>0.1 to -0.1 </a:t>
            </a:r>
            <a:r>
              <a:rPr lang="en-US" sz="2000" dirty="0">
                <a:solidFill>
                  <a:schemeClr val="dk1"/>
                </a:solidFill>
                <a:latin typeface="Times New Roman" panose="02020603050405020304" pitchFamily="18" charset="0"/>
                <a:cs typeface="Times New Roman" panose="02020603050405020304" pitchFamily="18" charset="0"/>
                <a:sym typeface="Century Gothic"/>
              </a:rPr>
              <a:t>range.</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7" name="Google Shape;383;p7">
            <a:extLst>
              <a:ext uri="{FF2B5EF4-FFF2-40B4-BE49-F238E27FC236}">
                <a16:creationId xmlns:a16="http://schemas.microsoft.com/office/drawing/2014/main" id="{3AD1EA56-91D5-A554-ABBA-2624392AB846}"/>
              </a:ext>
            </a:extLst>
          </p:cNvPr>
          <p:cNvSpPr txBox="1"/>
          <p:nvPr/>
        </p:nvSpPr>
        <p:spPr>
          <a:xfrm>
            <a:off x="106534" y="462312"/>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years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5277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3;p7">
            <a:extLst>
              <a:ext uri="{FF2B5EF4-FFF2-40B4-BE49-F238E27FC236}">
                <a16:creationId xmlns:a16="http://schemas.microsoft.com/office/drawing/2014/main" id="{C78DAE4B-75DB-01D5-EF0B-F2AA8E9422AD}"/>
              </a:ext>
            </a:extLst>
          </p:cNvPr>
          <p:cNvSpPr txBox="1"/>
          <p:nvPr/>
        </p:nvSpPr>
        <p:spPr>
          <a:xfrm>
            <a:off x="106534" y="432815"/>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Pie charts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 name="Google Shape;388;p7">
            <a:extLst>
              <a:ext uri="{FF2B5EF4-FFF2-40B4-BE49-F238E27FC236}">
                <a16:creationId xmlns:a16="http://schemas.microsoft.com/office/drawing/2014/main" id="{2B961864-D50D-FC83-142A-DF61980F1C69}"/>
              </a:ext>
            </a:extLst>
          </p:cNvPr>
          <p:cNvPicPr preferRelativeResize="0"/>
          <p:nvPr/>
        </p:nvPicPr>
        <p:blipFill rotWithShape="1">
          <a:blip r:embed="rId2">
            <a:alphaModFix/>
          </a:blip>
          <a:srcRect/>
          <a:stretch/>
        </p:blipFill>
        <p:spPr>
          <a:xfrm>
            <a:off x="7850415" y="21456"/>
            <a:ext cx="1187051" cy="411359"/>
          </a:xfrm>
          <a:prstGeom prst="rect">
            <a:avLst/>
          </a:prstGeom>
          <a:noFill/>
          <a:ln>
            <a:noFill/>
          </a:ln>
        </p:spPr>
      </p:pic>
      <p:pic>
        <p:nvPicPr>
          <p:cNvPr id="11266" name="Picture 2">
            <a:extLst>
              <a:ext uri="{FF2B5EF4-FFF2-40B4-BE49-F238E27FC236}">
                <a16:creationId xmlns:a16="http://schemas.microsoft.com/office/drawing/2014/main" id="{47807BB4-4F8C-F2C5-C1ED-03275D3FE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4" y="894439"/>
            <a:ext cx="8930932" cy="466407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87;p7">
            <a:extLst>
              <a:ext uri="{FF2B5EF4-FFF2-40B4-BE49-F238E27FC236}">
                <a16:creationId xmlns:a16="http://schemas.microsoft.com/office/drawing/2014/main" id="{9DFC136F-6E7D-56BB-5229-072F3F3307D6}"/>
              </a:ext>
            </a:extLst>
          </p:cNvPr>
          <p:cNvSpPr txBox="1"/>
          <p:nvPr/>
        </p:nvSpPr>
        <p:spPr>
          <a:xfrm>
            <a:off x="74968" y="5423107"/>
            <a:ext cx="8773610" cy="7078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pie chart we can see that,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2005</a:t>
            </a:r>
            <a:r>
              <a:rPr lang="en-US" sz="2000" dirty="0">
                <a:latin typeface="Times New Roman" panose="02020603050405020304" pitchFamily="18" charset="0"/>
                <a:cs typeface="Times New Roman" panose="02020603050405020304" pitchFamily="18" charset="0"/>
              </a:rPr>
              <a:t>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has</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B050"/>
                </a:solidFill>
                <a:latin typeface="Times New Roman" panose="02020603050405020304" pitchFamily="18" charset="0"/>
                <a:cs typeface="Times New Roman" panose="02020603050405020304" pitchFamily="18" charset="0"/>
                <a:sym typeface="Arial"/>
              </a:rPr>
              <a:t>highest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52884360.0 MW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while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2018</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has </a:t>
            </a:r>
            <a:r>
              <a:rPr lang="en-US" sz="2000" b="0" i="0" u="none" strike="noStrike" cap="none" dirty="0">
                <a:solidFill>
                  <a:srgbClr val="FF0000"/>
                </a:solidFill>
                <a:latin typeface="Times New Roman" panose="02020603050405020304" pitchFamily="18" charset="0"/>
                <a:cs typeface="Times New Roman" panose="02020603050405020304" pitchFamily="18" charset="0"/>
                <a:sym typeface="Arial"/>
              </a:rPr>
              <a:t>lowest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30036137.0 MW</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a:t>
            </a:r>
            <a:endParaRPr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665648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6764205-F07C-BE7E-E8B7-B4986CBE2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2815"/>
            <a:ext cx="9144000" cy="4757737"/>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388;p7">
            <a:extLst>
              <a:ext uri="{FF2B5EF4-FFF2-40B4-BE49-F238E27FC236}">
                <a16:creationId xmlns:a16="http://schemas.microsoft.com/office/drawing/2014/main" id="{EC9FF4DA-C8B3-C279-1662-899575F8E67F}"/>
              </a:ext>
            </a:extLst>
          </p:cNvPr>
          <p:cNvPicPr preferRelativeResize="0"/>
          <p:nvPr/>
        </p:nvPicPr>
        <p:blipFill rotWithShape="1">
          <a:blip r:embed="rId3">
            <a:alphaModFix/>
          </a:blip>
          <a:srcRect/>
          <a:stretch/>
        </p:blipFill>
        <p:spPr>
          <a:xfrm>
            <a:off x="7850415" y="21456"/>
            <a:ext cx="1187051" cy="411359"/>
          </a:xfrm>
          <a:prstGeom prst="rect">
            <a:avLst/>
          </a:prstGeom>
          <a:noFill/>
          <a:ln>
            <a:noFill/>
          </a:ln>
        </p:spPr>
      </p:pic>
      <p:sp>
        <p:nvSpPr>
          <p:cNvPr id="7" name="Google Shape;387;p7">
            <a:extLst>
              <a:ext uri="{FF2B5EF4-FFF2-40B4-BE49-F238E27FC236}">
                <a16:creationId xmlns:a16="http://schemas.microsoft.com/office/drawing/2014/main" id="{C4E1F0A9-0543-D294-DF0C-698D814EF5F7}"/>
              </a:ext>
            </a:extLst>
          </p:cNvPr>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pie chart we can see that,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month of  </a:t>
            </a:r>
            <a:r>
              <a:rPr lang="en-US" sz="2000" b="1" dirty="0">
                <a:latin typeface="Times New Roman" panose="02020603050405020304" pitchFamily="18" charset="0"/>
                <a:cs typeface="Times New Roman" panose="02020603050405020304" pitchFamily="18" charset="0"/>
              </a:rPr>
              <a:t>February</a:t>
            </a:r>
            <a:r>
              <a:rPr lang="en-US" sz="2000" dirty="0">
                <a:latin typeface="Times New Roman" panose="02020603050405020304" pitchFamily="18" charset="0"/>
                <a:cs typeface="Times New Roman" panose="02020603050405020304" pitchFamily="18" charset="0"/>
              </a:rPr>
              <a:t>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has</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B050"/>
                </a:solidFill>
                <a:latin typeface="Times New Roman" panose="02020603050405020304" pitchFamily="18" charset="0"/>
                <a:cs typeface="Times New Roman" panose="02020603050405020304" pitchFamily="18" charset="0"/>
                <a:sym typeface="Arial"/>
              </a:rPr>
              <a:t>highest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100765.172 MW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while </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month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October</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has </a:t>
            </a:r>
            <a:r>
              <a:rPr lang="en-US" sz="2000" b="0" i="0" u="none" strike="noStrike" cap="none" dirty="0">
                <a:solidFill>
                  <a:srgbClr val="FF0000"/>
                </a:solidFill>
                <a:latin typeface="Times New Roman" panose="02020603050405020304" pitchFamily="18" charset="0"/>
                <a:cs typeface="Times New Roman" panose="02020603050405020304" pitchFamily="18" charset="0"/>
                <a:sym typeface="Arial"/>
              </a:rPr>
              <a:t>lowest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79964.126 MW. </a:t>
            </a:r>
            <a:endParaRPr sz="2000" b="1"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3528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8506804-84E4-3BF3-5290-CD8507DC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477" y="580299"/>
            <a:ext cx="5574891" cy="464063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388;p7">
            <a:extLst>
              <a:ext uri="{FF2B5EF4-FFF2-40B4-BE49-F238E27FC236}">
                <a16:creationId xmlns:a16="http://schemas.microsoft.com/office/drawing/2014/main" id="{7D8CBC00-3B0C-3B91-EE0C-73673DB97675}"/>
              </a:ext>
            </a:extLst>
          </p:cNvPr>
          <p:cNvPicPr preferRelativeResize="0"/>
          <p:nvPr/>
        </p:nvPicPr>
        <p:blipFill rotWithShape="1">
          <a:blip r:embed="rId3">
            <a:alphaModFix/>
          </a:blip>
          <a:srcRect/>
          <a:stretch/>
        </p:blipFill>
        <p:spPr>
          <a:xfrm>
            <a:off x="7850415" y="21456"/>
            <a:ext cx="1187051" cy="411359"/>
          </a:xfrm>
          <a:prstGeom prst="rect">
            <a:avLst/>
          </a:prstGeom>
          <a:noFill/>
          <a:ln>
            <a:noFill/>
          </a:ln>
        </p:spPr>
      </p:pic>
      <p:sp>
        <p:nvSpPr>
          <p:cNvPr id="5" name="Google Shape;387;p7">
            <a:extLst>
              <a:ext uri="{FF2B5EF4-FFF2-40B4-BE49-F238E27FC236}">
                <a16:creationId xmlns:a16="http://schemas.microsoft.com/office/drawing/2014/main" id="{C197DF9A-DA92-214B-B666-E3F48D9D010A}"/>
              </a:ext>
            </a:extLst>
          </p:cNvPr>
          <p:cNvSpPr txBox="1"/>
          <p:nvPr/>
        </p:nvSpPr>
        <p:spPr>
          <a:xfrm>
            <a:off x="74968" y="5423107"/>
            <a:ext cx="8773610" cy="7078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pie chart we can see that,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1</a:t>
            </a:r>
            <a:r>
              <a:rPr lang="en-US" sz="2000" b="1" i="0" strike="noStrike" cap="none" baseline="30000" dirty="0">
                <a:solidFill>
                  <a:srgbClr val="000000"/>
                </a:solidFill>
                <a:latin typeface="Times New Roman" panose="02020603050405020304" pitchFamily="18" charset="0"/>
                <a:cs typeface="Times New Roman" panose="02020603050405020304" pitchFamily="18" charset="0"/>
                <a:sym typeface="Arial"/>
              </a:rPr>
              <a:t>st</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quarter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has </a:t>
            </a:r>
            <a:r>
              <a:rPr lang="en-US" sz="2000" b="0" i="0" u="none" strike="noStrike" cap="none" dirty="0">
                <a:solidFill>
                  <a:srgbClr val="00B050"/>
                </a:solidFill>
                <a:latin typeface="Times New Roman" panose="02020603050405020304" pitchFamily="18" charset="0"/>
                <a:cs typeface="Times New Roman" panose="02020603050405020304" pitchFamily="18" charset="0"/>
                <a:sym typeface="Arial"/>
              </a:rPr>
              <a:t>highest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98053.963 MW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while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4</a:t>
            </a:r>
            <a:r>
              <a:rPr lang="en-US" sz="2000" b="1" i="0" strike="noStrike" cap="none" baseline="30000" dirty="0">
                <a:solidFill>
                  <a:srgbClr val="000000"/>
                </a:solidFill>
                <a:latin typeface="Times New Roman" panose="02020603050405020304" pitchFamily="18" charset="0"/>
                <a:cs typeface="Times New Roman" panose="02020603050405020304" pitchFamily="18" charset="0"/>
                <a:sym typeface="Arial"/>
              </a:rPr>
              <a:t>th</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quarter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has </a:t>
            </a:r>
            <a:r>
              <a:rPr lang="en-US" sz="2000" b="0" i="0" u="none" strike="noStrike" cap="none" dirty="0">
                <a:solidFill>
                  <a:srgbClr val="FF0000"/>
                </a:solidFill>
                <a:latin typeface="Times New Roman" panose="02020603050405020304" pitchFamily="18" charset="0"/>
                <a:cs typeface="Times New Roman" panose="02020603050405020304" pitchFamily="18" charset="0"/>
                <a:sym typeface="Arial"/>
              </a:rPr>
              <a:t>lowest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energy usage of  </a:t>
            </a:r>
            <a:r>
              <a:rPr lang="en-US" sz="2000" b="1" i="0" strike="noStrike" cap="none" dirty="0">
                <a:solidFill>
                  <a:srgbClr val="000000"/>
                </a:solidFill>
                <a:latin typeface="Times New Roman" panose="02020603050405020304" pitchFamily="18" charset="0"/>
                <a:cs typeface="Times New Roman" panose="02020603050405020304" pitchFamily="18" charset="0"/>
                <a:sym typeface="Arial"/>
              </a:rPr>
              <a:t>87833.177 MW</a:t>
            </a:r>
            <a:r>
              <a:rPr lang="en-US" sz="2000" b="0" i="0" strike="noStrike" cap="none" dirty="0">
                <a:solidFill>
                  <a:srgbClr val="000000"/>
                </a:solidFill>
                <a:latin typeface="Times New Roman" panose="02020603050405020304" pitchFamily="18" charset="0"/>
                <a:cs typeface="Times New Roman" panose="02020603050405020304" pitchFamily="18" charset="0"/>
                <a:sym typeface="Arial"/>
              </a:rPr>
              <a:t>. </a:t>
            </a:r>
            <a:endParaRPr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76927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0" y="897507"/>
            <a:ext cx="264487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Business Problem:</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40" name="Google Shape;340;p2"/>
          <p:cNvSpPr txBox="1"/>
          <p:nvPr/>
        </p:nvSpPr>
        <p:spPr>
          <a:xfrm>
            <a:off x="-20195" y="4356261"/>
            <a:ext cx="8979000" cy="1992813"/>
          </a:xfrm>
          <a:prstGeom prst="rect">
            <a:avLst/>
          </a:prstGeom>
          <a:noFill/>
          <a:ln>
            <a:noFill/>
          </a:ln>
        </p:spPr>
        <p:txBody>
          <a:bodyPr spcFirstLastPara="1" wrap="square" lIns="91425" tIns="45700" rIns="91425" bIns="45700" anchor="t" anchorCtr="0">
            <a:spAutoFit/>
          </a:bodyPr>
          <a:lstStyle/>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Split the last year into a test set- can you build a model to predict energy consumption?</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Find trends in energy consumption around hours of the day, holidays, or long term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Understand how daily trends change depending of the time of year. Summer trends are very different than winter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Forecast for next 30 days.</a:t>
            </a:r>
            <a:endParaRPr lang="en-IN" sz="1800" dirty="0">
              <a:effectLst/>
              <a:latin typeface="Times New Roman" panose="02020603050405020304" pitchFamily="18" charset="0"/>
              <a:ea typeface="Noto Sans Symbols"/>
              <a:cs typeface="Times New Roman" panose="02020603050405020304" pitchFamily="18" charset="0"/>
            </a:endParaRPr>
          </a:p>
        </p:txBody>
      </p:sp>
      <p:sp>
        <p:nvSpPr>
          <p:cNvPr id="341" name="Google Shape;341;p2"/>
          <p:cNvSpPr txBox="1"/>
          <p:nvPr/>
        </p:nvSpPr>
        <p:spPr>
          <a:xfrm>
            <a:off x="-20195" y="3806012"/>
            <a:ext cx="1544236"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Times New Roman" panose="02020603050405020304" pitchFamily="18" charset="0"/>
                <a:ea typeface="Century Gothic"/>
                <a:cs typeface="Times New Roman" panose="02020603050405020304" pitchFamily="18" charset="0"/>
                <a:sym typeface="Century Gothic"/>
              </a:rPr>
              <a:t>Objective:</a:t>
            </a:r>
            <a:endParaRPr sz="2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43" name="Google Shape;343;p2"/>
          <p:cNvSpPr txBox="1"/>
          <p:nvPr/>
        </p:nvSpPr>
        <p:spPr>
          <a:xfrm>
            <a:off x="152404" y="1670846"/>
            <a:ext cx="8839192" cy="1985118"/>
          </a:xfrm>
          <a:prstGeom prst="rect">
            <a:avLst/>
          </a:prstGeom>
          <a:noFill/>
          <a:ln>
            <a:noFill/>
          </a:ln>
        </p:spPr>
        <p:txBody>
          <a:bodyPr spcFirstLastPara="1" wrap="square" lIns="91425" tIns="45700" rIns="91425" bIns="45700" anchor="t" anchorCtr="0">
            <a:spAutoFit/>
          </a:bodyPr>
          <a:lstStyle/>
          <a:p>
            <a:pPr>
              <a:lnSpc>
                <a:spcPct val="115000"/>
              </a:lnSpc>
            </a:pPr>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PJM Hourly Energy Consumption Data </a:t>
            </a:r>
            <a:r>
              <a:rPr lang="en-IN" sz="2000" dirty="0">
                <a:effectLst/>
                <a:latin typeface="Times New Roman" panose="02020603050405020304" pitchFamily="18" charset="0"/>
                <a:ea typeface="Arial" panose="020B0604020202020204" pitchFamily="34" charset="0"/>
                <a:cs typeface="Times New Roman" panose="02020603050405020304" pitchFamily="18" charset="0"/>
              </a:rPr>
              <a:t>:</a:t>
            </a:r>
          </a:p>
          <a:p>
            <a:r>
              <a:rPr lang="en-IN" sz="2000" dirty="0">
                <a:effectLst/>
                <a:latin typeface="Times New Roman" panose="02020603050405020304" pitchFamily="18" charset="0"/>
                <a:ea typeface="Arial" panose="020B0604020202020204" pitchFamily="34" charset="0"/>
                <a:cs typeface="Times New Roman" panose="02020603050405020304" pitchFamily="18" charset="0"/>
              </a:rPr>
              <a:t>	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a:t>
            </a: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75112"/>
            <a:ext cx="620507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Decomposition of time series:</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E5F0D0D5-518F-C25B-D269-D71BB50330F7}"/>
              </a:ext>
            </a:extLst>
          </p:cNvPr>
          <p:cNvSpPr txBox="1"/>
          <p:nvPr/>
        </p:nvSpPr>
        <p:spPr>
          <a:xfrm>
            <a:off x="808892" y="5447659"/>
            <a:ext cx="7884941" cy="1015663"/>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2000" dirty="0">
                <a:latin typeface="Times New Roman" panose="02020603050405020304" pitchFamily="18" charset="0"/>
                <a:cs typeface="Times New Roman" panose="02020603050405020304" pitchFamily="18" charset="0"/>
              </a:rPr>
              <a:t>decomposition, When we decompose data by additive decomposition with period 1 we see that, there is irregular pattern in trend and also seasonality shows straight line.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2050" name="Picture 2">
            <a:extLst>
              <a:ext uri="{FF2B5EF4-FFF2-40B4-BE49-F238E27FC236}">
                <a16:creationId xmlns:a16="http://schemas.microsoft.com/office/drawing/2014/main" id="{9C8DD875-3FD7-C3E0-D24B-C204F5B75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38" y="816827"/>
            <a:ext cx="8040028" cy="437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2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52280"/>
            <a:ext cx="620507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Decomposition of time series:</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6" name="Picture 2">
            <a:extLst>
              <a:ext uri="{FF2B5EF4-FFF2-40B4-BE49-F238E27FC236}">
                <a16:creationId xmlns:a16="http://schemas.microsoft.com/office/drawing/2014/main" id="{E08ADBA6-9656-7F47-B6B2-7C19DF348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33" y="910846"/>
            <a:ext cx="8456533" cy="3953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F0D0D5-518F-C25B-D269-D71BB50330F7}"/>
              </a:ext>
            </a:extLst>
          </p:cNvPr>
          <p:cNvSpPr txBox="1"/>
          <p:nvPr/>
        </p:nvSpPr>
        <p:spPr>
          <a:xfrm>
            <a:off x="808892" y="5447659"/>
            <a:ext cx="7884941" cy="1015663"/>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2000" dirty="0">
                <a:latin typeface="Times New Roman" panose="02020603050405020304" pitchFamily="18" charset="0"/>
                <a:cs typeface="Times New Roman" panose="02020603050405020304" pitchFamily="18" charset="0"/>
              </a:rPr>
              <a:t>decomposition, When we decompose data by multiplicative decomposition with period 1 we see that, The same result appears. There is irregular pattern in trend and also seasonality shows straight line.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503698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280792"/>
            <a:ext cx="562476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Test for stationarity (adfuller test)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739C767F-F519-090A-CECE-393B804E3169}"/>
              </a:ext>
            </a:extLst>
          </p:cNvPr>
          <p:cNvSpPr txBox="1"/>
          <p:nvPr/>
        </p:nvSpPr>
        <p:spPr>
          <a:xfrm>
            <a:off x="185195" y="919286"/>
            <a:ext cx="8663383" cy="5632311"/>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ADF Statistic: -18.88294663478722</a:t>
            </a:r>
          </a:p>
          <a:p>
            <a:pPr marR="0" lvl="0" algn="l" rtl="0">
              <a:lnSpc>
                <a:spcPct val="100000"/>
              </a:lnSpc>
              <a:spcBef>
                <a:spcPts val="0"/>
              </a:spcBef>
              <a:spcAft>
                <a:spcPts val="0"/>
              </a:spcAft>
              <a:buClr>
                <a:schemeClr val="dk1"/>
              </a:buClr>
              <a:buSzPts val="18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1" dirty="0">
                <a:solidFill>
                  <a:srgbClr val="00B050"/>
                </a:solidFill>
                <a:latin typeface="Times New Roman" panose="02020603050405020304" pitchFamily="18" charset="0"/>
                <a:cs typeface="Times New Roman" panose="02020603050405020304" pitchFamily="18" charset="0"/>
              </a:rPr>
              <a:t>P</a:t>
            </a:r>
            <a:r>
              <a:rPr lang="en-US" sz="2000" b="1" i="0" u="none" strike="noStrike" cap="none" dirty="0">
                <a:solidFill>
                  <a:srgbClr val="00B050"/>
                </a:solidFill>
                <a:latin typeface="Times New Roman" panose="02020603050405020304" pitchFamily="18" charset="0"/>
                <a:cs typeface="Times New Roman" panose="02020603050405020304" pitchFamily="18" charset="0"/>
                <a:sym typeface="Arial"/>
              </a:rPr>
              <a:t>-value: 0.0</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1" i="0" u="none" strike="noStrike" cap="none" dirty="0">
              <a:solidFill>
                <a:srgbClr val="00863D"/>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 -3.4303959138502256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1" i="0" u="none" strike="noStrike" cap="none" dirty="0">
                <a:solidFill>
                  <a:srgbClr val="FF0000"/>
                </a:solidFill>
                <a:latin typeface="Times New Roman" panose="02020603050405020304" pitchFamily="18" charset="0"/>
                <a:cs typeface="Times New Roman" panose="02020603050405020304" pitchFamily="18" charset="0"/>
                <a:sym typeface="Arial"/>
              </a:rPr>
              <a:t>Critical Values: 5%, -2.8615602932690853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10%, -2.5667808013854176</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ADF Test </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1) Null hypothesis (H</a:t>
            </a:r>
            <a:r>
              <a:rPr lang="en-US" sz="1200" b="1" i="0" u="none" strike="noStrike" cap="none" dirty="0">
                <a:solidFill>
                  <a:srgbClr val="000000"/>
                </a:solidFill>
                <a:latin typeface="Times New Roman" panose="02020603050405020304" pitchFamily="18" charset="0"/>
                <a:cs typeface="Times New Roman" panose="02020603050405020304" pitchFamily="18" charset="0"/>
                <a:sym typeface="Arial"/>
              </a:rPr>
              <a:t>0</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Data is non-stationary.</a:t>
            </a:r>
          </a:p>
          <a:p>
            <a:pPr marR="0" lvl="0" algn="l" rtl="0">
              <a:lnSpc>
                <a:spcPct val="100000"/>
              </a:lnSpc>
              <a:spcBef>
                <a:spcPts val="0"/>
              </a:spcBef>
              <a:spcAft>
                <a:spcPts val="0"/>
              </a:spcAft>
              <a:buClr>
                <a:schemeClr val="dk1"/>
              </a:buClr>
              <a:buSzPts val="1800"/>
            </a:pPr>
            <a:r>
              <a:rPr lang="en-US" sz="2000" dirty="0">
                <a:latin typeface="Times New Roman" panose="02020603050405020304" pitchFamily="18" charset="0"/>
                <a:cs typeface="Times New Roman" panose="02020603050405020304" pitchFamily="18" charset="0"/>
              </a:rPr>
              <a:t>	          2) Alternate hypothesis (H</a:t>
            </a:r>
            <a:r>
              <a:rPr lang="en-US" sz="12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 Data is stationary.</a:t>
            </a:r>
          </a:p>
          <a:p>
            <a:pPr marR="0" lvl="0" algn="l" rtl="0">
              <a:lnSpc>
                <a:spcPct val="100000"/>
              </a:lnSpc>
              <a:spcBef>
                <a:spcPts val="0"/>
              </a:spcBef>
              <a:spcAft>
                <a:spcPts val="0"/>
              </a:spcAft>
              <a:buClr>
                <a:schemeClr val="dk1"/>
              </a:buClr>
              <a:buSzPts val="18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R="0" lvl="0" algn="l" rtl="0">
              <a:lnSpc>
                <a:spcPct val="100000"/>
              </a:lnSpc>
              <a:spcBef>
                <a:spcPts val="0"/>
              </a:spcBef>
              <a:spcAft>
                <a:spcPts val="0"/>
              </a:spcAft>
              <a:buClr>
                <a:schemeClr val="dk1"/>
              </a:buClr>
              <a:buSzPts val="1800"/>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if p-value &lt; 0.05reject null hypothesis meaning is that the data in stationary</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P-value &lt; 0.05 hence we reject null hypothesis.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Result : </a:t>
            </a:r>
            <a:r>
              <a:rPr lang="en-US" sz="2000" b="1" i="0" u="none" strike="noStrike" cap="none" dirty="0">
                <a:solidFill>
                  <a:srgbClr val="00B050"/>
                </a:solidFill>
                <a:latin typeface="Times New Roman" panose="02020603050405020304" pitchFamily="18" charset="0"/>
                <a:cs typeface="Times New Roman" panose="02020603050405020304" pitchFamily="18" charset="0"/>
                <a:sym typeface="Arial"/>
              </a:rPr>
              <a:t>Data is Stationary</a:t>
            </a:r>
            <a:endParaRPr lang="en-US" sz="2000" b="1" i="0" strike="noStrike" cap="none" dirty="0">
              <a:solidFill>
                <a:srgbClr val="00B05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889641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433048" y="280792"/>
            <a:ext cx="37854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Train-test split :</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FD15563D-A8CF-E2C6-FB6F-A1DCA7398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19" y="1198064"/>
            <a:ext cx="8834511" cy="38065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311998-E76E-4DDB-D06E-E91BFED8B1A1}"/>
              </a:ext>
            </a:extLst>
          </p:cNvPr>
          <p:cNvSpPr txBox="1"/>
          <p:nvPr/>
        </p:nvSpPr>
        <p:spPr>
          <a:xfrm>
            <a:off x="433048" y="5518083"/>
            <a:ext cx="8274854" cy="707886"/>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in our problem statement we split our dataset from </a:t>
            </a:r>
            <a:r>
              <a:rPr lang="en-US" sz="2000" b="1" dirty="0">
                <a:solidFill>
                  <a:srgbClr val="0070C0"/>
                </a:solidFill>
                <a:latin typeface="Times New Roman" panose="02020603050405020304" pitchFamily="18" charset="0"/>
                <a:cs typeface="Times New Roman" panose="02020603050405020304" pitchFamily="18" charset="0"/>
              </a:rPr>
              <a:t>2002-2017</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training</a:t>
            </a:r>
            <a:r>
              <a:rPr lang="en-US" sz="2000" dirty="0">
                <a:latin typeface="Times New Roman" panose="02020603050405020304" pitchFamily="18" charset="0"/>
                <a:cs typeface="Times New Roman" panose="02020603050405020304" pitchFamily="18" charset="0"/>
              </a:rPr>
              <a:t> data and last year </a:t>
            </a:r>
            <a:r>
              <a:rPr lang="en-US" sz="2000" b="1" dirty="0">
                <a:solidFill>
                  <a:srgbClr val="FF0000"/>
                </a:solidFill>
                <a:latin typeface="Times New Roman" panose="02020603050405020304" pitchFamily="18" charset="0"/>
                <a:cs typeface="Times New Roman" panose="02020603050405020304" pitchFamily="18" charset="0"/>
              </a:rPr>
              <a:t>2018</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testing</a:t>
            </a:r>
            <a:r>
              <a:rPr lang="en-US" sz="2000" dirty="0">
                <a:latin typeface="Times New Roman" panose="02020603050405020304" pitchFamily="18" charset="0"/>
                <a:cs typeface="Times New Roman" panose="02020603050405020304" pitchFamily="18" charset="0"/>
              </a:rPr>
              <a:t> data.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923192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424BFC-47AF-C341-9260-A1E2583EF807}"/>
              </a:ext>
            </a:extLst>
          </p:cNvPr>
          <p:cNvSpPr txBox="1"/>
          <p:nvPr/>
        </p:nvSpPr>
        <p:spPr>
          <a:xfrm>
            <a:off x="71917" y="132736"/>
            <a:ext cx="4313269"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Model Building :</a:t>
            </a:r>
            <a:endParaRPr lang="en-US"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5" name="Text Placeholder 2">
            <a:extLst>
              <a:ext uri="{FF2B5EF4-FFF2-40B4-BE49-F238E27FC236}">
                <a16:creationId xmlns:a16="http://schemas.microsoft.com/office/drawing/2014/main" id="{48C7E04D-65F3-CB86-B74B-240882038DD4}"/>
              </a:ext>
            </a:extLst>
          </p:cNvPr>
          <p:cNvSpPr>
            <a:spLocks noGrp="1"/>
          </p:cNvSpPr>
          <p:nvPr>
            <p:ph type="body" idx="1"/>
          </p:nvPr>
        </p:nvSpPr>
        <p:spPr>
          <a:xfrm>
            <a:off x="71917" y="795962"/>
            <a:ext cx="8934431" cy="5899805"/>
          </a:xfrm>
        </p:spPr>
        <p:txBody>
          <a:bodyPr/>
          <a:lstStyle/>
          <a:p>
            <a:pPr marL="285750" indent="-285750" algn="just" eaLnBrk="0" fontAlgn="base" hangingPunct="0">
              <a:spcBef>
                <a:spcPct val="0"/>
              </a:spcBef>
              <a:spcAft>
                <a:spcPct val="0"/>
              </a:spcAft>
              <a:buClrTx/>
              <a:buSzTx/>
              <a:buFont typeface="Wingdings" panose="05000000000000000000" pitchFamily="2" charset="2"/>
              <a:buChar char="Ø"/>
            </a:pP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AR Model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autoregressive (AR) model is a time series model that uses past observations to predict future values</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285750" indent="-285750" algn="just"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i="0" dirty="0">
                <a:solidFill>
                  <a:schemeClr val="tx1"/>
                </a:solidFill>
                <a:effectLst/>
                <a:latin typeface="Times New Roman" panose="02020603050405020304" pitchFamily="18" charset="0"/>
                <a:cs typeface="Times New Roman" panose="02020603050405020304" pitchFamily="18" charset="0"/>
              </a:rPr>
              <a:t>ARIMA (Autoregressive Integrated Moving Average) : </a:t>
            </a:r>
            <a:r>
              <a:rPr lang="en-US" sz="1800" b="0" i="0" dirty="0">
                <a:solidFill>
                  <a:schemeClr val="tx1"/>
                </a:solidFill>
                <a:effectLst/>
                <a:latin typeface="Times New Roman" panose="02020603050405020304" pitchFamily="18" charset="0"/>
                <a:cs typeface="Times New Roman" panose="02020603050405020304" pitchFamily="18" charset="0"/>
              </a:rPr>
              <a:t>It is a time series model that combines </a:t>
            </a:r>
            <a:r>
              <a:rPr lang="en-US" sz="1800" b="1" i="0" dirty="0">
                <a:solidFill>
                  <a:schemeClr val="tx1"/>
                </a:solidFill>
                <a:effectLst/>
                <a:latin typeface="Times New Roman" panose="02020603050405020304" pitchFamily="18" charset="0"/>
                <a:cs typeface="Times New Roman" panose="02020603050405020304" pitchFamily="18" charset="0"/>
              </a:rPr>
              <a:t>autoregression(p)</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1" i="0" dirty="0">
                <a:solidFill>
                  <a:schemeClr val="tx1"/>
                </a:solidFill>
                <a:effectLst/>
                <a:latin typeface="Times New Roman" panose="02020603050405020304" pitchFamily="18" charset="0"/>
                <a:cs typeface="Times New Roman" panose="02020603050405020304" pitchFamily="18" charset="0"/>
              </a:rPr>
              <a:t>differencing(d)</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1" i="0" dirty="0">
                <a:solidFill>
                  <a:schemeClr val="tx1"/>
                </a:solidFill>
                <a:effectLst/>
                <a:latin typeface="Times New Roman" panose="02020603050405020304" pitchFamily="18" charset="0"/>
                <a:cs typeface="Times New Roman" panose="02020603050405020304" pitchFamily="18" charset="0"/>
              </a:rPr>
              <a:t>moving average(q) </a:t>
            </a:r>
            <a:r>
              <a:rPr lang="en-US" sz="1800" b="0" i="0" dirty="0">
                <a:solidFill>
                  <a:schemeClr val="tx1"/>
                </a:solidFill>
                <a:effectLst/>
                <a:latin typeface="Times New Roman" panose="02020603050405020304" pitchFamily="18" charset="0"/>
                <a:cs typeface="Times New Roman" panose="02020603050405020304" pitchFamily="18" charset="0"/>
              </a:rPr>
              <a:t>techniques to capture both the linear and non-linear trends in the data.</a:t>
            </a:r>
          </a:p>
          <a:p>
            <a:pPr marL="285750" indent="-285750" algn="just" eaLnBrk="0" fontAlgn="base" hangingPunct="0">
              <a:spcBef>
                <a:spcPct val="0"/>
              </a:spcBef>
              <a:spcAft>
                <a:spcPct val="0"/>
              </a:spcAft>
              <a:buClrTx/>
              <a:buSzTx/>
              <a:buFont typeface="Wingdings" panose="05000000000000000000" pitchFamily="2" charset="2"/>
              <a:buChar char="Ø"/>
            </a:pPr>
            <a:endParaRPr lang="en-US" sz="18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SARIMA Model/Seasonal ARIMA (SARIMA) : </a:t>
            </a:r>
            <a:r>
              <a:rPr lang="en-US" sz="1800" b="0" i="0" dirty="0">
                <a:solidFill>
                  <a:schemeClr val="tx1"/>
                </a:solidFill>
                <a:effectLst/>
                <a:latin typeface="Times New Roman" panose="02020603050405020304" pitchFamily="18" charset="0"/>
                <a:cs typeface="Times New Roman" panose="02020603050405020304" pitchFamily="18" charset="0"/>
              </a:rPr>
              <a:t>is an extension of the ARIMA model that takes into account the seasonality of the data. It adds seasonal components to the ARIMA model</a:t>
            </a:r>
            <a:r>
              <a:rPr lang="en-US" sz="1800" dirty="0">
                <a:solidFill>
                  <a:srgbClr val="374151"/>
                </a:solidFill>
                <a:latin typeface="Times New Roman" panose="02020603050405020304" pitchFamily="18" charset="0"/>
                <a:cs typeface="Times New Roman" panose="02020603050405020304" pitchFamily="18" charset="0"/>
              </a:rPr>
              <a:t>.</a:t>
            </a:r>
          </a:p>
          <a:p>
            <a:pPr marL="285750" indent="-285750" algn="just"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Prophet :</a:t>
            </a:r>
            <a:r>
              <a:rPr lang="en-US" sz="1800" b="0" i="0" dirty="0">
                <a:solidFill>
                  <a:schemeClr val="tx1"/>
                </a:solidFill>
                <a:effectLst/>
                <a:latin typeface="Times New Roman" panose="02020603050405020304" pitchFamily="18" charset="0"/>
                <a:cs typeface="Times New Roman" panose="02020603050405020304" pitchFamily="18" charset="0"/>
              </a:rPr>
              <a:t> It is a time series forecasting model developed by </a:t>
            </a:r>
            <a:r>
              <a:rPr lang="en-US" sz="1800" b="1" i="0" dirty="0">
                <a:solidFill>
                  <a:schemeClr val="tx1"/>
                </a:solidFill>
                <a:effectLst/>
                <a:latin typeface="Times New Roman" panose="02020603050405020304" pitchFamily="18" charset="0"/>
                <a:cs typeface="Times New Roman" panose="02020603050405020304" pitchFamily="18" charset="0"/>
              </a:rPr>
              <a:t>Facebook</a:t>
            </a:r>
            <a:r>
              <a:rPr lang="en-US" sz="1800" b="0" i="0" dirty="0">
                <a:solidFill>
                  <a:schemeClr val="tx1"/>
                </a:solidFill>
                <a:effectLst/>
                <a:latin typeface="Times New Roman" panose="02020603050405020304" pitchFamily="18" charset="0"/>
                <a:cs typeface="Times New Roman" panose="02020603050405020304" pitchFamily="18" charset="0"/>
              </a:rPr>
              <a:t>. It is designed to handle time series data with multiple seasonality, as well as missing values and outliers. Prophet uses a decomposable time series model with three main components: </a:t>
            </a:r>
            <a:r>
              <a:rPr lang="en-US" sz="1800" b="1" i="0" dirty="0">
                <a:solidFill>
                  <a:schemeClr val="tx1"/>
                </a:solidFill>
                <a:effectLst/>
                <a:latin typeface="Times New Roman" panose="02020603050405020304" pitchFamily="18" charset="0"/>
                <a:cs typeface="Times New Roman" panose="02020603050405020304" pitchFamily="18" charset="0"/>
              </a:rPr>
              <a:t>trend</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1" i="0" dirty="0">
                <a:solidFill>
                  <a:schemeClr val="tx1"/>
                </a:solidFill>
                <a:effectLst/>
                <a:latin typeface="Times New Roman" panose="02020603050405020304" pitchFamily="18" charset="0"/>
                <a:cs typeface="Times New Roman" panose="02020603050405020304" pitchFamily="18" charset="0"/>
              </a:rPr>
              <a:t>seasonality</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1" i="0" dirty="0">
                <a:solidFill>
                  <a:schemeClr val="tx1"/>
                </a:solidFill>
                <a:effectLst/>
                <a:latin typeface="Times New Roman" panose="02020603050405020304" pitchFamily="18" charset="0"/>
                <a:cs typeface="Times New Roman" panose="02020603050405020304" pitchFamily="18" charset="0"/>
              </a:rPr>
              <a:t>holidays</a:t>
            </a:r>
            <a:r>
              <a:rPr lang="en-US" sz="1800" b="0" i="0" dirty="0">
                <a:solidFill>
                  <a:srgbClr val="374151"/>
                </a:solidFill>
                <a:effectLst/>
                <a:latin typeface="Times New Roman" panose="02020603050405020304" pitchFamily="18" charset="0"/>
                <a:cs typeface="Times New Roman" panose="02020603050405020304" pitchFamily="18" charset="0"/>
              </a:rPr>
              <a:t>.</a:t>
            </a:r>
          </a:p>
          <a:p>
            <a:pPr marL="285750" indent="-285750" algn="just">
              <a:buClrTx/>
              <a:buSzTx/>
              <a:buFont typeface="Wingdings" panose="05000000000000000000" pitchFamily="2" charset="2"/>
              <a:buChar char="Ø"/>
            </a:pPr>
            <a:r>
              <a:rPr lang="en-US" sz="1800" b="1" i="0" dirty="0">
                <a:solidFill>
                  <a:schemeClr val="tx1"/>
                </a:solidFill>
                <a:effectLst/>
                <a:latin typeface="Times New Roman" panose="02020603050405020304" pitchFamily="18" charset="0"/>
                <a:cs typeface="Times New Roman" panose="02020603050405020304" pitchFamily="18" charset="0"/>
              </a:rPr>
              <a:t>XGBoost </a:t>
            </a:r>
            <a:r>
              <a:rPr lang="en-US" sz="1800" b="1" dirty="0">
                <a:solidFill>
                  <a:schemeClr val="tx1"/>
                </a:solidFill>
                <a:latin typeface="Times New Roman" panose="02020603050405020304" pitchFamily="18" charset="0"/>
                <a:cs typeface="Times New Roman" panose="02020603050405020304" pitchFamily="18" charset="0"/>
              </a:rPr>
              <a:t>(E</a:t>
            </a:r>
            <a:r>
              <a:rPr lang="en-US" sz="1800" b="1" i="0" dirty="0">
                <a:solidFill>
                  <a:schemeClr val="tx1"/>
                </a:solidFill>
                <a:effectLst/>
                <a:latin typeface="Times New Roman" panose="02020603050405020304" pitchFamily="18" charset="0"/>
                <a:cs typeface="Times New Roman" panose="02020603050405020304" pitchFamily="18" charset="0"/>
              </a:rPr>
              <a:t>xtreme Gradient Boosting): </a:t>
            </a:r>
            <a:r>
              <a:rPr lang="en-US" sz="1800" b="0" i="0" dirty="0">
                <a:solidFill>
                  <a:schemeClr val="tx1"/>
                </a:solidFill>
                <a:effectLst/>
                <a:latin typeface="Times New Roman" panose="02020603050405020304" pitchFamily="18" charset="0"/>
                <a:cs typeface="Times New Roman" panose="02020603050405020304" pitchFamily="18" charset="0"/>
              </a:rPr>
              <a:t>It is a machine learning algorithm that is used for both regression and classification tasks. XGBoost uses </a:t>
            </a:r>
            <a:r>
              <a:rPr lang="en-US" sz="1800" b="1" i="0" dirty="0">
                <a:solidFill>
                  <a:schemeClr val="tx1"/>
                </a:solidFill>
                <a:effectLst/>
                <a:latin typeface="Times New Roman" panose="02020603050405020304" pitchFamily="18" charset="0"/>
                <a:cs typeface="Times New Roman" panose="02020603050405020304" pitchFamily="18" charset="0"/>
              </a:rPr>
              <a:t>decision trees as its base learners</a:t>
            </a:r>
            <a:r>
              <a:rPr lang="en-US" sz="1800" b="0" i="0" dirty="0">
                <a:solidFill>
                  <a:schemeClr val="tx1"/>
                </a:solidFill>
                <a:effectLst/>
                <a:latin typeface="Times New Roman" panose="02020603050405020304" pitchFamily="18" charset="0"/>
                <a:cs typeface="Times New Roman" panose="02020603050405020304" pitchFamily="18" charset="0"/>
              </a:rPr>
              <a:t>, and trains them in a gradient boosting framework to minimize a loss function. It is known for its high accuracy and speed, and is widely used for forecasting and other time series applications.</a:t>
            </a:r>
          </a:p>
        </p:txBody>
      </p:sp>
    </p:spTree>
    <p:extLst>
      <p:ext uri="{BB962C8B-B14F-4D97-AF65-F5344CB8AC3E}">
        <p14:creationId xmlns:p14="http://schemas.microsoft.com/office/powerpoint/2010/main" val="1038923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F1EB954-1A1C-2C32-C465-55FF980C40C0}"/>
              </a:ext>
            </a:extLst>
          </p:cNvPr>
          <p:cNvSpPr>
            <a:spLocks noGrp="1"/>
          </p:cNvSpPr>
          <p:nvPr>
            <p:ph type="body" idx="1"/>
          </p:nvPr>
        </p:nvSpPr>
        <p:spPr>
          <a:xfrm>
            <a:off x="111567" y="296431"/>
            <a:ext cx="8920866" cy="4161033"/>
          </a:xfrm>
        </p:spPr>
        <p:txBody>
          <a:bodyPr/>
          <a:lstStyle/>
          <a:p>
            <a:pPr>
              <a:buClr>
                <a:schemeClr val="tx1"/>
              </a:buCl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Holt's Method</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Winter's Method</a:t>
            </a:r>
            <a:r>
              <a:rPr lang="en-US" dirty="0">
                <a:solidFill>
                  <a:schemeClr val="tx1"/>
                </a:solidFill>
                <a:latin typeface="Times New Roman" panose="02020603050405020304" pitchFamily="18" charset="0"/>
                <a:cs typeface="Times New Roman" panose="02020603050405020304" pitchFamily="18" charset="0"/>
              </a:rPr>
              <a:t>, and </a:t>
            </a:r>
            <a:r>
              <a:rPr lang="en-US" b="1" dirty="0">
                <a:solidFill>
                  <a:schemeClr val="tx1"/>
                </a:solidFill>
                <a:latin typeface="Times New Roman" panose="02020603050405020304" pitchFamily="18" charset="0"/>
                <a:cs typeface="Times New Roman" panose="02020603050405020304" pitchFamily="18" charset="0"/>
              </a:rPr>
              <a:t>Simple Exponential Smoothing </a:t>
            </a:r>
            <a:r>
              <a:rPr lang="en-US" dirty="0">
                <a:solidFill>
                  <a:schemeClr val="tx1"/>
                </a:solidFill>
                <a:latin typeface="Times New Roman" panose="02020603050405020304" pitchFamily="18" charset="0"/>
                <a:cs typeface="Times New Roman" panose="02020603050405020304" pitchFamily="18" charset="0"/>
              </a:rPr>
              <a:t>are all types of exponential smoothing model. Exponential smoothing is a popular class of time series forecasting methods that uses the </a:t>
            </a:r>
            <a:r>
              <a:rPr lang="en-US" b="1" dirty="0">
                <a:solidFill>
                  <a:schemeClr val="tx1"/>
                </a:solidFill>
                <a:latin typeface="Times New Roman" panose="02020603050405020304" pitchFamily="18" charset="0"/>
                <a:cs typeface="Times New Roman" panose="02020603050405020304" pitchFamily="18" charset="0"/>
              </a:rPr>
              <a:t>weighted average of past observations </a:t>
            </a:r>
            <a:r>
              <a:rPr lang="en-US" dirty="0">
                <a:solidFill>
                  <a:schemeClr val="tx1"/>
                </a:solidFill>
                <a:latin typeface="Times New Roman" panose="02020603050405020304" pitchFamily="18" charset="0"/>
                <a:cs typeface="Times New Roman" panose="02020603050405020304" pitchFamily="18" charset="0"/>
              </a:rPr>
              <a:t>to make predictions about future values.</a:t>
            </a:r>
          </a:p>
          <a:p>
            <a:pPr>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Holt's Method and Winter's Method are extensions of Simple Exponential Smoothing that allow for the modeling of trend and seasonality in the data, respectively.</a:t>
            </a:r>
          </a:p>
          <a:p>
            <a:pPr>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Holt's Method </a:t>
            </a:r>
            <a:r>
              <a:rPr lang="en-US" b="1" dirty="0">
                <a:solidFill>
                  <a:schemeClr val="tx1"/>
                </a:solidFill>
                <a:latin typeface="Times New Roman" panose="02020603050405020304" pitchFamily="18" charset="0"/>
                <a:cs typeface="Times New Roman" panose="02020603050405020304" pitchFamily="18" charset="0"/>
              </a:rPr>
              <a:t>adds a trend component </a:t>
            </a:r>
            <a:r>
              <a:rPr lang="en-US" dirty="0">
                <a:solidFill>
                  <a:schemeClr val="tx1"/>
                </a:solidFill>
                <a:latin typeface="Times New Roman" panose="02020603050405020304" pitchFamily="18" charset="0"/>
                <a:cs typeface="Times New Roman" panose="02020603050405020304" pitchFamily="18" charset="0"/>
              </a:rPr>
              <a:t>to the level component of Simple Exponential Smoothing, while Winter's Method adds a </a:t>
            </a:r>
            <a:r>
              <a:rPr lang="en-US" b="1" dirty="0">
                <a:solidFill>
                  <a:schemeClr val="tx1"/>
                </a:solidFill>
                <a:latin typeface="Times New Roman" panose="02020603050405020304" pitchFamily="18" charset="0"/>
                <a:cs typeface="Times New Roman" panose="02020603050405020304" pitchFamily="18" charset="0"/>
              </a:rPr>
              <a:t>seasonal component </a:t>
            </a:r>
            <a:r>
              <a:rPr lang="en-US" dirty="0">
                <a:solidFill>
                  <a:schemeClr val="tx1"/>
                </a:solidFill>
                <a:latin typeface="Times New Roman" panose="02020603050405020304" pitchFamily="18" charset="0"/>
                <a:cs typeface="Times New Roman" panose="02020603050405020304" pitchFamily="18" charset="0"/>
              </a:rPr>
              <a:t>to both the level and trend components.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64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272959" y="311569"/>
            <a:ext cx="6646986" cy="523180"/>
          </a:xfrm>
          <a:prstGeom prst="rect">
            <a:avLst/>
          </a:prstGeom>
          <a:noFill/>
          <a:ln>
            <a:noFill/>
          </a:ln>
        </p:spPr>
        <p:txBody>
          <a:bodyPr spcFirstLastPara="1" wrap="square" lIns="91425" tIns="45700" rIns="91425" bIns="45700" anchor="t" anchorCtr="0">
            <a:spAutoFit/>
          </a:bodyPr>
          <a:lstStyle/>
          <a:p>
            <a:pPr algn="l"/>
            <a:r>
              <a:rPr lang="en-IN" sz="2800" b="1" i="0" dirty="0">
                <a:solidFill>
                  <a:schemeClr val="accent5"/>
                </a:solidFill>
                <a:effectLst/>
                <a:latin typeface="Arial" panose="020B0604020202020204" pitchFamily="34" charset="0"/>
                <a:cs typeface="Arial" panose="020B0604020202020204" pitchFamily="34" charset="0"/>
              </a:rPr>
              <a:t>Model based Forecasting Methods :</a:t>
            </a: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5" name="TextBox 4">
            <a:extLst>
              <a:ext uri="{FF2B5EF4-FFF2-40B4-BE49-F238E27FC236}">
                <a16:creationId xmlns:a16="http://schemas.microsoft.com/office/drawing/2014/main" id="{30C1242C-F0D4-A7F0-13F0-80DF489CDAED}"/>
              </a:ext>
            </a:extLst>
          </p:cNvPr>
          <p:cNvSpPr txBox="1"/>
          <p:nvPr/>
        </p:nvSpPr>
        <p:spPr>
          <a:xfrm>
            <a:off x="272959" y="945879"/>
            <a:ext cx="4572000" cy="400110"/>
          </a:xfrm>
          <a:prstGeom prst="rect">
            <a:avLst/>
          </a:prstGeom>
          <a:noFill/>
        </p:spPr>
        <p:txBody>
          <a:bodyPr wrap="square">
            <a:spAutoFit/>
          </a:bodyPr>
          <a:lstStyle/>
          <a:p>
            <a:pPr algn="l"/>
            <a:r>
              <a:rPr lang="en-IN" sz="2000" b="1" i="0" dirty="0">
                <a:solidFill>
                  <a:srgbClr val="000000"/>
                </a:solidFill>
                <a:effectLst/>
                <a:latin typeface="Arial" panose="020B0604020202020204" pitchFamily="34" charset="0"/>
                <a:cs typeface="Arial" panose="020B0604020202020204" pitchFamily="34" charset="0"/>
              </a:rPr>
              <a:t>Linear model :</a:t>
            </a:r>
          </a:p>
        </p:txBody>
      </p:sp>
      <p:pic>
        <p:nvPicPr>
          <p:cNvPr id="9" name="Picture 8">
            <a:extLst>
              <a:ext uri="{FF2B5EF4-FFF2-40B4-BE49-F238E27FC236}">
                <a16:creationId xmlns:a16="http://schemas.microsoft.com/office/drawing/2014/main" id="{9F8BC7D0-7F39-8CD0-65DD-84CA322E9B9D}"/>
              </a:ext>
            </a:extLst>
          </p:cNvPr>
          <p:cNvPicPr>
            <a:picLocks noChangeAspect="1"/>
          </p:cNvPicPr>
          <p:nvPr/>
        </p:nvPicPr>
        <p:blipFill>
          <a:blip r:embed="rId4"/>
          <a:stretch>
            <a:fillRect/>
          </a:stretch>
        </p:blipFill>
        <p:spPr>
          <a:xfrm>
            <a:off x="59479" y="1457119"/>
            <a:ext cx="8899326" cy="2437154"/>
          </a:xfrm>
          <a:prstGeom prst="rect">
            <a:avLst/>
          </a:prstGeom>
        </p:spPr>
      </p:pic>
      <p:pic>
        <p:nvPicPr>
          <p:cNvPr id="11" name="Picture 10">
            <a:extLst>
              <a:ext uri="{FF2B5EF4-FFF2-40B4-BE49-F238E27FC236}">
                <a16:creationId xmlns:a16="http://schemas.microsoft.com/office/drawing/2014/main" id="{4370DF6F-22DB-0A93-0FC7-3DA9D42071A8}"/>
              </a:ext>
            </a:extLst>
          </p:cNvPr>
          <p:cNvPicPr>
            <a:picLocks noChangeAspect="1"/>
          </p:cNvPicPr>
          <p:nvPr/>
        </p:nvPicPr>
        <p:blipFill>
          <a:blip r:embed="rId5"/>
          <a:stretch>
            <a:fillRect/>
          </a:stretch>
        </p:blipFill>
        <p:spPr>
          <a:xfrm>
            <a:off x="59479" y="4117451"/>
            <a:ext cx="8899326" cy="22289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85F5622D-8FDE-6AE5-BF9E-79A7BDEA57B5}"/>
              </a:ext>
            </a:extLst>
          </p:cNvPr>
          <p:cNvPicPr>
            <a:picLocks noChangeAspect="1"/>
          </p:cNvPicPr>
          <p:nvPr/>
        </p:nvPicPr>
        <p:blipFill>
          <a:blip r:embed="rId4"/>
          <a:stretch>
            <a:fillRect/>
          </a:stretch>
        </p:blipFill>
        <p:spPr>
          <a:xfrm>
            <a:off x="137653" y="577513"/>
            <a:ext cx="8821152" cy="2672048"/>
          </a:xfrm>
          <a:prstGeom prst="rect">
            <a:avLst/>
          </a:prstGeom>
        </p:spPr>
      </p:pic>
      <p:pic>
        <p:nvPicPr>
          <p:cNvPr id="5" name="Picture 4">
            <a:extLst>
              <a:ext uri="{FF2B5EF4-FFF2-40B4-BE49-F238E27FC236}">
                <a16:creationId xmlns:a16="http://schemas.microsoft.com/office/drawing/2014/main" id="{65083691-ABE8-7E13-D533-FBD27254068B}"/>
              </a:ext>
            </a:extLst>
          </p:cNvPr>
          <p:cNvPicPr>
            <a:picLocks noChangeAspect="1"/>
          </p:cNvPicPr>
          <p:nvPr/>
        </p:nvPicPr>
        <p:blipFill>
          <a:blip r:embed="rId5"/>
          <a:stretch>
            <a:fillRect/>
          </a:stretch>
        </p:blipFill>
        <p:spPr>
          <a:xfrm>
            <a:off x="137653" y="3608439"/>
            <a:ext cx="8821152" cy="2117719"/>
          </a:xfrm>
          <a:prstGeom prst="rect">
            <a:avLst/>
          </a:prstGeom>
        </p:spPr>
      </p:pic>
      <p:pic>
        <p:nvPicPr>
          <p:cNvPr id="9" name="Picture 8">
            <a:extLst>
              <a:ext uri="{FF2B5EF4-FFF2-40B4-BE49-F238E27FC236}">
                <a16:creationId xmlns:a16="http://schemas.microsoft.com/office/drawing/2014/main" id="{E0E3647F-4B0D-DD59-54A7-C9EE08488A59}"/>
              </a:ext>
            </a:extLst>
          </p:cNvPr>
          <p:cNvPicPr>
            <a:picLocks noChangeAspect="1"/>
          </p:cNvPicPr>
          <p:nvPr/>
        </p:nvPicPr>
        <p:blipFill>
          <a:blip r:embed="rId6"/>
          <a:stretch>
            <a:fillRect/>
          </a:stretch>
        </p:blipFill>
        <p:spPr>
          <a:xfrm>
            <a:off x="226143" y="5861387"/>
            <a:ext cx="7433185" cy="519748"/>
          </a:xfrm>
          <a:prstGeom prst="rect">
            <a:avLst/>
          </a:prstGeom>
        </p:spPr>
      </p:pic>
    </p:spTree>
    <p:extLst>
      <p:ext uri="{BB962C8B-B14F-4D97-AF65-F5344CB8AC3E}">
        <p14:creationId xmlns:p14="http://schemas.microsoft.com/office/powerpoint/2010/main" val="80381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34F6395F-1683-C3FC-2964-6855EEBA492D}"/>
              </a:ext>
            </a:extLst>
          </p:cNvPr>
          <p:cNvPicPr>
            <a:picLocks noChangeAspect="1"/>
          </p:cNvPicPr>
          <p:nvPr/>
        </p:nvPicPr>
        <p:blipFill>
          <a:blip r:embed="rId4"/>
          <a:stretch>
            <a:fillRect/>
          </a:stretch>
        </p:blipFill>
        <p:spPr>
          <a:xfrm>
            <a:off x="104776" y="0"/>
            <a:ext cx="7481783" cy="1616400"/>
          </a:xfrm>
          <a:prstGeom prst="rect">
            <a:avLst/>
          </a:prstGeom>
        </p:spPr>
      </p:pic>
      <p:pic>
        <p:nvPicPr>
          <p:cNvPr id="5" name="Picture 4">
            <a:extLst>
              <a:ext uri="{FF2B5EF4-FFF2-40B4-BE49-F238E27FC236}">
                <a16:creationId xmlns:a16="http://schemas.microsoft.com/office/drawing/2014/main" id="{1F7B6547-A8E6-BF5C-DC95-D9E876046D15}"/>
              </a:ext>
            </a:extLst>
          </p:cNvPr>
          <p:cNvPicPr>
            <a:picLocks noChangeAspect="1"/>
          </p:cNvPicPr>
          <p:nvPr/>
        </p:nvPicPr>
        <p:blipFill>
          <a:blip r:embed="rId5"/>
          <a:stretch>
            <a:fillRect/>
          </a:stretch>
        </p:blipFill>
        <p:spPr>
          <a:xfrm>
            <a:off x="104776" y="1754224"/>
            <a:ext cx="2609850" cy="314325"/>
          </a:xfrm>
          <a:prstGeom prst="rect">
            <a:avLst/>
          </a:prstGeom>
        </p:spPr>
      </p:pic>
      <p:pic>
        <p:nvPicPr>
          <p:cNvPr id="9" name="Picture 8">
            <a:extLst>
              <a:ext uri="{FF2B5EF4-FFF2-40B4-BE49-F238E27FC236}">
                <a16:creationId xmlns:a16="http://schemas.microsoft.com/office/drawing/2014/main" id="{FE51B98C-B649-BBA9-FD7C-3C60282FD052}"/>
              </a:ext>
            </a:extLst>
          </p:cNvPr>
          <p:cNvPicPr>
            <a:picLocks noChangeAspect="1"/>
          </p:cNvPicPr>
          <p:nvPr/>
        </p:nvPicPr>
        <p:blipFill>
          <a:blip r:embed="rId6"/>
          <a:stretch>
            <a:fillRect/>
          </a:stretch>
        </p:blipFill>
        <p:spPr>
          <a:xfrm>
            <a:off x="104776" y="2124012"/>
            <a:ext cx="8934448" cy="2066925"/>
          </a:xfrm>
          <a:prstGeom prst="rect">
            <a:avLst/>
          </a:prstGeom>
        </p:spPr>
      </p:pic>
      <p:pic>
        <p:nvPicPr>
          <p:cNvPr id="11" name="Picture 10">
            <a:extLst>
              <a:ext uri="{FF2B5EF4-FFF2-40B4-BE49-F238E27FC236}">
                <a16:creationId xmlns:a16="http://schemas.microsoft.com/office/drawing/2014/main" id="{9228A164-006D-54F8-7328-91821661E7E8}"/>
              </a:ext>
            </a:extLst>
          </p:cNvPr>
          <p:cNvPicPr>
            <a:picLocks noChangeAspect="1"/>
          </p:cNvPicPr>
          <p:nvPr/>
        </p:nvPicPr>
        <p:blipFill>
          <a:blip r:embed="rId7"/>
          <a:stretch>
            <a:fillRect/>
          </a:stretch>
        </p:blipFill>
        <p:spPr>
          <a:xfrm>
            <a:off x="104776" y="4247842"/>
            <a:ext cx="2638425" cy="257175"/>
          </a:xfrm>
          <a:prstGeom prst="rect">
            <a:avLst/>
          </a:prstGeom>
        </p:spPr>
      </p:pic>
      <p:pic>
        <p:nvPicPr>
          <p:cNvPr id="13" name="Picture 12">
            <a:extLst>
              <a:ext uri="{FF2B5EF4-FFF2-40B4-BE49-F238E27FC236}">
                <a16:creationId xmlns:a16="http://schemas.microsoft.com/office/drawing/2014/main" id="{946205FA-55B8-B9D8-97EE-2D6D4EA98184}"/>
              </a:ext>
            </a:extLst>
          </p:cNvPr>
          <p:cNvPicPr>
            <a:picLocks noChangeAspect="1"/>
          </p:cNvPicPr>
          <p:nvPr/>
        </p:nvPicPr>
        <p:blipFill>
          <a:blip r:embed="rId8"/>
          <a:stretch>
            <a:fillRect/>
          </a:stretch>
        </p:blipFill>
        <p:spPr>
          <a:xfrm>
            <a:off x="157164" y="4653076"/>
            <a:ext cx="8882060" cy="1927118"/>
          </a:xfrm>
          <a:prstGeom prst="rect">
            <a:avLst/>
          </a:prstGeom>
        </p:spPr>
      </p:pic>
      <p:pic>
        <p:nvPicPr>
          <p:cNvPr id="17" name="Picture 16">
            <a:extLst>
              <a:ext uri="{FF2B5EF4-FFF2-40B4-BE49-F238E27FC236}">
                <a16:creationId xmlns:a16="http://schemas.microsoft.com/office/drawing/2014/main" id="{2EA1B364-B4E5-3DA8-7F29-3DCBD5397A0C}"/>
              </a:ext>
            </a:extLst>
          </p:cNvPr>
          <p:cNvPicPr>
            <a:picLocks noChangeAspect="1"/>
          </p:cNvPicPr>
          <p:nvPr/>
        </p:nvPicPr>
        <p:blipFill>
          <a:blip r:embed="rId9"/>
          <a:stretch>
            <a:fillRect/>
          </a:stretch>
        </p:blipFill>
        <p:spPr>
          <a:xfrm>
            <a:off x="157164" y="6607675"/>
            <a:ext cx="2543175" cy="190500"/>
          </a:xfrm>
          <a:prstGeom prst="rect">
            <a:avLst/>
          </a:prstGeom>
        </p:spPr>
      </p:pic>
    </p:spTree>
    <p:extLst>
      <p:ext uri="{BB962C8B-B14F-4D97-AF65-F5344CB8AC3E}">
        <p14:creationId xmlns:p14="http://schemas.microsoft.com/office/powerpoint/2010/main" val="3547719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TextBox 3">
            <a:extLst>
              <a:ext uri="{FF2B5EF4-FFF2-40B4-BE49-F238E27FC236}">
                <a16:creationId xmlns:a16="http://schemas.microsoft.com/office/drawing/2014/main" id="{AFA11B70-4499-2BAC-D06E-5B9FF2720441}"/>
              </a:ext>
            </a:extLst>
          </p:cNvPr>
          <p:cNvSpPr txBox="1"/>
          <p:nvPr/>
        </p:nvSpPr>
        <p:spPr>
          <a:xfrm>
            <a:off x="185194" y="305924"/>
            <a:ext cx="7577973" cy="40011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b="1" i="0" u="none" strike="noStrike" cap="none" dirty="0">
                <a:solidFill>
                  <a:schemeClr val="accent5"/>
                </a:solidFill>
                <a:latin typeface="Times New Roman" panose="02020603050405020304" pitchFamily="18" charset="0"/>
                <a:cs typeface="Times New Roman" panose="02020603050405020304" pitchFamily="18" charset="0"/>
                <a:sym typeface="Arial"/>
              </a:rPr>
              <a:t>AR Model (Autoregressive M</a:t>
            </a:r>
            <a:r>
              <a:rPr lang="en-US" sz="2000" b="1" dirty="0">
                <a:solidFill>
                  <a:schemeClr val="accent5"/>
                </a:solidFill>
                <a:latin typeface="Times New Roman" panose="02020603050405020304" pitchFamily="18" charset="0"/>
                <a:cs typeface="Times New Roman" panose="02020603050405020304" pitchFamily="18" charset="0"/>
              </a:rPr>
              <a:t>odel</a:t>
            </a:r>
            <a:r>
              <a:rPr lang="en-US" sz="20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p>
        </p:txBody>
      </p:sp>
      <p:pic>
        <p:nvPicPr>
          <p:cNvPr id="7" name="Picture 6">
            <a:extLst>
              <a:ext uri="{FF2B5EF4-FFF2-40B4-BE49-F238E27FC236}">
                <a16:creationId xmlns:a16="http://schemas.microsoft.com/office/drawing/2014/main" id="{A74774B4-2CF9-3695-497E-8A6D2E66969A}"/>
              </a:ext>
            </a:extLst>
          </p:cNvPr>
          <p:cNvPicPr>
            <a:picLocks noChangeAspect="1"/>
          </p:cNvPicPr>
          <p:nvPr/>
        </p:nvPicPr>
        <p:blipFill>
          <a:blip r:embed="rId4"/>
          <a:stretch>
            <a:fillRect/>
          </a:stretch>
        </p:blipFill>
        <p:spPr>
          <a:xfrm>
            <a:off x="91030" y="952409"/>
            <a:ext cx="8882061" cy="1622133"/>
          </a:xfrm>
          <a:prstGeom prst="rect">
            <a:avLst/>
          </a:prstGeom>
        </p:spPr>
      </p:pic>
      <p:sp>
        <p:nvSpPr>
          <p:cNvPr id="10" name="TextBox 9">
            <a:extLst>
              <a:ext uri="{FF2B5EF4-FFF2-40B4-BE49-F238E27FC236}">
                <a16:creationId xmlns:a16="http://schemas.microsoft.com/office/drawing/2014/main" id="{72BD8CBC-C431-92D7-BFBA-E39297699912}"/>
              </a:ext>
            </a:extLst>
          </p:cNvPr>
          <p:cNvSpPr txBox="1"/>
          <p:nvPr/>
        </p:nvSpPr>
        <p:spPr>
          <a:xfrm>
            <a:off x="114151" y="2795892"/>
            <a:ext cx="8882060" cy="70788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b="1" i="0" u="none" strike="noStrike" cap="none" dirty="0">
                <a:solidFill>
                  <a:schemeClr val="accent5"/>
                </a:solidFill>
                <a:latin typeface="Times New Roman" panose="02020603050405020304" pitchFamily="18" charset="0"/>
                <a:cs typeface="Times New Roman" panose="02020603050405020304" pitchFamily="18" charset="0"/>
                <a:sym typeface="Arial"/>
              </a:rPr>
              <a:t>ARIMA (Autoregressive Integrated Moving Average) :</a:t>
            </a:r>
            <a:r>
              <a:rPr lang="en-US" sz="2000" b="1" i="0" u="none" strike="noStrike" cap="none" dirty="0">
                <a:solidFill>
                  <a:schemeClr val="tx1"/>
                </a:solidFill>
                <a:latin typeface="Times New Roman" panose="02020603050405020304" pitchFamily="18" charset="0"/>
                <a:cs typeface="Times New Roman" panose="02020603050405020304" pitchFamily="18" charset="0"/>
                <a:sym typeface="Arial"/>
              </a:rPr>
              <a:t> </a:t>
            </a:r>
          </a:p>
          <a:p>
            <a:pPr marL="0" marR="0" lvl="0" indent="0" algn="l" rtl="0">
              <a:lnSpc>
                <a:spcPct val="100000"/>
              </a:lnSpc>
              <a:spcBef>
                <a:spcPts val="0"/>
              </a:spcBef>
              <a:spcAft>
                <a:spcPts val="0"/>
              </a:spcAft>
              <a:buClr>
                <a:srgbClr val="000000"/>
              </a:buClr>
              <a:buSzPts val="2800"/>
              <a:buFont typeface="Arial"/>
              <a:buNone/>
            </a:pPr>
            <a:endParaRPr lang="en-US" sz="2000" b="1"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12" name="Picture 11">
            <a:extLst>
              <a:ext uri="{FF2B5EF4-FFF2-40B4-BE49-F238E27FC236}">
                <a16:creationId xmlns:a16="http://schemas.microsoft.com/office/drawing/2014/main" id="{688DED78-499B-5B8B-3343-88A06CB0C98B}"/>
              </a:ext>
            </a:extLst>
          </p:cNvPr>
          <p:cNvPicPr>
            <a:picLocks noChangeAspect="1"/>
          </p:cNvPicPr>
          <p:nvPr/>
        </p:nvPicPr>
        <p:blipFill>
          <a:blip r:embed="rId5"/>
          <a:stretch>
            <a:fillRect/>
          </a:stretch>
        </p:blipFill>
        <p:spPr>
          <a:xfrm>
            <a:off x="40467" y="3616709"/>
            <a:ext cx="7867426" cy="1333500"/>
          </a:xfrm>
          <a:prstGeom prst="rect">
            <a:avLst/>
          </a:prstGeom>
        </p:spPr>
      </p:pic>
      <p:pic>
        <p:nvPicPr>
          <p:cNvPr id="14" name="Picture 13">
            <a:extLst>
              <a:ext uri="{FF2B5EF4-FFF2-40B4-BE49-F238E27FC236}">
                <a16:creationId xmlns:a16="http://schemas.microsoft.com/office/drawing/2014/main" id="{0B9990B8-24FA-C7F6-375D-D2B8F7AE64BD}"/>
              </a:ext>
            </a:extLst>
          </p:cNvPr>
          <p:cNvPicPr>
            <a:picLocks noChangeAspect="1"/>
          </p:cNvPicPr>
          <p:nvPr/>
        </p:nvPicPr>
        <p:blipFill>
          <a:blip r:embed="rId6"/>
          <a:stretch>
            <a:fillRect/>
          </a:stretch>
        </p:blipFill>
        <p:spPr>
          <a:xfrm>
            <a:off x="91030" y="5262653"/>
            <a:ext cx="8867775" cy="1285875"/>
          </a:xfrm>
          <a:prstGeom prst="rect">
            <a:avLst/>
          </a:prstGeom>
        </p:spPr>
      </p:pic>
    </p:spTree>
    <p:extLst>
      <p:ext uri="{BB962C8B-B14F-4D97-AF65-F5344CB8AC3E}">
        <p14:creationId xmlns:p14="http://schemas.microsoft.com/office/powerpoint/2010/main" val="2990485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
          <p:cNvSpPr txBox="1"/>
          <p:nvPr/>
        </p:nvSpPr>
        <p:spPr>
          <a:xfrm>
            <a:off x="1354237" y="2842266"/>
            <a:ext cx="643552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Exploratory Data Analysis (EDA)</a:t>
            </a:r>
            <a:endParaRPr sz="1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 name="Picture 3">
            <a:extLst>
              <a:ext uri="{FF2B5EF4-FFF2-40B4-BE49-F238E27FC236}">
                <a16:creationId xmlns:a16="http://schemas.microsoft.com/office/drawing/2014/main" id="{7DCCA358-0365-7322-549B-32AB974AB9FC}"/>
              </a:ext>
            </a:extLst>
          </p:cNvPr>
          <p:cNvPicPr>
            <a:picLocks noChangeAspect="1"/>
          </p:cNvPicPr>
          <p:nvPr/>
        </p:nvPicPr>
        <p:blipFill>
          <a:blip r:embed="rId3"/>
          <a:stretch>
            <a:fillRect/>
          </a:stretch>
        </p:blipFill>
        <p:spPr>
          <a:xfrm>
            <a:off x="38099" y="26440"/>
            <a:ext cx="9067800" cy="2552207"/>
          </a:xfrm>
          <a:prstGeom prst="rect">
            <a:avLst/>
          </a:prstGeom>
        </p:spPr>
      </p:pic>
      <p:pic>
        <p:nvPicPr>
          <p:cNvPr id="7" name="Picture 6">
            <a:extLst>
              <a:ext uri="{FF2B5EF4-FFF2-40B4-BE49-F238E27FC236}">
                <a16:creationId xmlns:a16="http://schemas.microsoft.com/office/drawing/2014/main" id="{76B75311-058E-111D-46D2-ED75EF2FF31F}"/>
              </a:ext>
            </a:extLst>
          </p:cNvPr>
          <p:cNvPicPr>
            <a:picLocks noChangeAspect="1"/>
          </p:cNvPicPr>
          <p:nvPr/>
        </p:nvPicPr>
        <p:blipFill>
          <a:blip r:embed="rId4"/>
          <a:stretch>
            <a:fillRect/>
          </a:stretch>
        </p:blipFill>
        <p:spPr>
          <a:xfrm>
            <a:off x="76200" y="2644718"/>
            <a:ext cx="7791450" cy="1190625"/>
          </a:xfrm>
          <a:prstGeom prst="rect">
            <a:avLst/>
          </a:prstGeom>
        </p:spPr>
      </p:pic>
      <p:pic>
        <p:nvPicPr>
          <p:cNvPr id="10" name="Picture 9">
            <a:extLst>
              <a:ext uri="{FF2B5EF4-FFF2-40B4-BE49-F238E27FC236}">
                <a16:creationId xmlns:a16="http://schemas.microsoft.com/office/drawing/2014/main" id="{E5233A15-3117-5483-3914-009064F772D0}"/>
              </a:ext>
            </a:extLst>
          </p:cNvPr>
          <p:cNvPicPr>
            <a:picLocks noChangeAspect="1"/>
          </p:cNvPicPr>
          <p:nvPr/>
        </p:nvPicPr>
        <p:blipFill>
          <a:blip r:embed="rId5"/>
          <a:stretch>
            <a:fillRect/>
          </a:stretch>
        </p:blipFill>
        <p:spPr>
          <a:xfrm>
            <a:off x="76200" y="3874157"/>
            <a:ext cx="2552700" cy="228600"/>
          </a:xfrm>
          <a:prstGeom prst="rect">
            <a:avLst/>
          </a:prstGeom>
        </p:spPr>
      </p:pic>
      <p:pic>
        <p:nvPicPr>
          <p:cNvPr id="2050" name="Picture 2">
            <a:extLst>
              <a:ext uri="{FF2B5EF4-FFF2-40B4-BE49-F238E27FC236}">
                <a16:creationId xmlns:a16="http://schemas.microsoft.com/office/drawing/2014/main" id="{50F3AB20-C763-C5DD-650E-F44DB9F69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580" y="4200832"/>
            <a:ext cx="6578839"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39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a:extLst>
              <a:ext uri="{FF2B5EF4-FFF2-40B4-BE49-F238E27FC236}">
                <a16:creationId xmlns:a16="http://schemas.microsoft.com/office/drawing/2014/main" id="{A6F5C67F-4471-6B72-0F77-CC9164B602FC}"/>
              </a:ext>
            </a:extLst>
          </p:cNvPr>
          <p:cNvPicPr>
            <a:picLocks noChangeAspect="1"/>
          </p:cNvPicPr>
          <p:nvPr/>
        </p:nvPicPr>
        <p:blipFill>
          <a:blip r:embed="rId4"/>
          <a:stretch>
            <a:fillRect/>
          </a:stretch>
        </p:blipFill>
        <p:spPr>
          <a:xfrm>
            <a:off x="138622" y="1112744"/>
            <a:ext cx="8820181" cy="3275180"/>
          </a:xfrm>
          <a:prstGeom prst="rect">
            <a:avLst/>
          </a:prstGeom>
        </p:spPr>
      </p:pic>
      <p:pic>
        <p:nvPicPr>
          <p:cNvPr id="7" name="Picture 6">
            <a:extLst>
              <a:ext uri="{FF2B5EF4-FFF2-40B4-BE49-F238E27FC236}">
                <a16:creationId xmlns:a16="http://schemas.microsoft.com/office/drawing/2014/main" id="{179A132F-19A3-A7B9-53A3-8891D446CECA}"/>
              </a:ext>
            </a:extLst>
          </p:cNvPr>
          <p:cNvPicPr>
            <a:picLocks noChangeAspect="1"/>
          </p:cNvPicPr>
          <p:nvPr/>
        </p:nvPicPr>
        <p:blipFill>
          <a:blip r:embed="rId5"/>
          <a:stretch>
            <a:fillRect/>
          </a:stretch>
        </p:blipFill>
        <p:spPr>
          <a:xfrm>
            <a:off x="138624" y="4755509"/>
            <a:ext cx="8022150" cy="1162050"/>
          </a:xfrm>
          <a:prstGeom prst="rect">
            <a:avLst/>
          </a:prstGeom>
        </p:spPr>
      </p:pic>
      <p:pic>
        <p:nvPicPr>
          <p:cNvPr id="10" name="Picture 9">
            <a:extLst>
              <a:ext uri="{FF2B5EF4-FFF2-40B4-BE49-F238E27FC236}">
                <a16:creationId xmlns:a16="http://schemas.microsoft.com/office/drawing/2014/main" id="{F84AAAF5-255D-B957-7AD2-B10508C92AF1}"/>
              </a:ext>
            </a:extLst>
          </p:cNvPr>
          <p:cNvPicPr>
            <a:picLocks noChangeAspect="1"/>
          </p:cNvPicPr>
          <p:nvPr/>
        </p:nvPicPr>
        <p:blipFill>
          <a:blip r:embed="rId6"/>
          <a:stretch>
            <a:fillRect/>
          </a:stretch>
        </p:blipFill>
        <p:spPr>
          <a:xfrm>
            <a:off x="138623" y="6007637"/>
            <a:ext cx="3096189" cy="305258"/>
          </a:xfrm>
          <a:prstGeom prst="rect">
            <a:avLst/>
          </a:prstGeom>
        </p:spPr>
      </p:pic>
      <p:sp>
        <p:nvSpPr>
          <p:cNvPr id="12" name="TextBox 11">
            <a:extLst>
              <a:ext uri="{FF2B5EF4-FFF2-40B4-BE49-F238E27FC236}">
                <a16:creationId xmlns:a16="http://schemas.microsoft.com/office/drawing/2014/main" id="{639C23A5-9643-C5AF-CF96-C07506657094}"/>
              </a:ext>
            </a:extLst>
          </p:cNvPr>
          <p:cNvSpPr txBox="1"/>
          <p:nvPr/>
        </p:nvSpPr>
        <p:spPr>
          <a:xfrm>
            <a:off x="138623" y="345050"/>
            <a:ext cx="8820180" cy="400110"/>
          </a:xfrm>
          <a:prstGeom prst="rect">
            <a:avLst/>
          </a:prstGeom>
          <a:noFill/>
        </p:spPr>
        <p:txBody>
          <a:bodyPr wrap="square">
            <a:spAutoFit/>
          </a:bodyPr>
          <a:lstStyle/>
          <a:p>
            <a:r>
              <a:rPr lang="en-IN" sz="2000" b="1" dirty="0">
                <a:solidFill>
                  <a:schemeClr val="accent5"/>
                </a:solidFill>
              </a:rPr>
              <a:t>SARIMA Model (Seasonal ARIMA): </a:t>
            </a:r>
          </a:p>
        </p:txBody>
      </p:sp>
    </p:spTree>
    <p:extLst>
      <p:ext uri="{BB962C8B-B14F-4D97-AF65-F5344CB8AC3E}">
        <p14:creationId xmlns:p14="http://schemas.microsoft.com/office/powerpoint/2010/main" val="1428444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639C23A5-9643-C5AF-CF96-C07506657094}"/>
              </a:ext>
            </a:extLst>
          </p:cNvPr>
          <p:cNvSpPr txBox="1"/>
          <p:nvPr/>
        </p:nvSpPr>
        <p:spPr>
          <a:xfrm>
            <a:off x="185195" y="276427"/>
            <a:ext cx="8773610" cy="677108"/>
          </a:xfrm>
          <a:prstGeom prst="rect">
            <a:avLst/>
          </a:prstGeom>
          <a:noFill/>
        </p:spPr>
        <p:txBody>
          <a:bodyPr wrap="square">
            <a:spAutoFit/>
          </a:bodyPr>
          <a:lstStyle/>
          <a:p>
            <a:r>
              <a:rPr lang="en-US" sz="2000" b="1" dirty="0">
                <a:solidFill>
                  <a:schemeClr val="accent5"/>
                </a:solidFill>
              </a:rPr>
              <a:t>Prophet: </a:t>
            </a:r>
          </a:p>
          <a:p>
            <a:r>
              <a:rPr lang="en-US" sz="1800" dirty="0"/>
              <a:t>	</a:t>
            </a:r>
            <a:endParaRPr lang="en-IN" sz="1800" dirty="0"/>
          </a:p>
        </p:txBody>
      </p:sp>
      <p:pic>
        <p:nvPicPr>
          <p:cNvPr id="3" name="Picture 2">
            <a:extLst>
              <a:ext uri="{FF2B5EF4-FFF2-40B4-BE49-F238E27FC236}">
                <a16:creationId xmlns:a16="http://schemas.microsoft.com/office/drawing/2014/main" id="{09B97AB7-353C-4533-801D-264AA64A1070}"/>
              </a:ext>
            </a:extLst>
          </p:cNvPr>
          <p:cNvPicPr>
            <a:picLocks noChangeAspect="1"/>
          </p:cNvPicPr>
          <p:nvPr/>
        </p:nvPicPr>
        <p:blipFill>
          <a:blip r:embed="rId4"/>
          <a:stretch>
            <a:fillRect/>
          </a:stretch>
        </p:blipFill>
        <p:spPr>
          <a:xfrm>
            <a:off x="185194" y="1201783"/>
            <a:ext cx="7267575" cy="2162175"/>
          </a:xfrm>
          <a:prstGeom prst="rect">
            <a:avLst/>
          </a:prstGeom>
        </p:spPr>
      </p:pic>
      <p:pic>
        <p:nvPicPr>
          <p:cNvPr id="9" name="Picture 8">
            <a:extLst>
              <a:ext uri="{FF2B5EF4-FFF2-40B4-BE49-F238E27FC236}">
                <a16:creationId xmlns:a16="http://schemas.microsoft.com/office/drawing/2014/main" id="{265B742E-368E-D691-20CD-7BA637C82239}"/>
              </a:ext>
            </a:extLst>
          </p:cNvPr>
          <p:cNvPicPr>
            <a:picLocks noChangeAspect="1"/>
          </p:cNvPicPr>
          <p:nvPr/>
        </p:nvPicPr>
        <p:blipFill>
          <a:blip r:embed="rId5"/>
          <a:stretch>
            <a:fillRect/>
          </a:stretch>
        </p:blipFill>
        <p:spPr>
          <a:xfrm>
            <a:off x="185194" y="4322874"/>
            <a:ext cx="7267575" cy="2019300"/>
          </a:xfrm>
          <a:prstGeom prst="rect">
            <a:avLst/>
          </a:prstGeom>
        </p:spPr>
      </p:pic>
      <p:sp>
        <p:nvSpPr>
          <p:cNvPr id="4" name="TextBox 3">
            <a:extLst>
              <a:ext uri="{FF2B5EF4-FFF2-40B4-BE49-F238E27FC236}">
                <a16:creationId xmlns:a16="http://schemas.microsoft.com/office/drawing/2014/main" id="{7DF2A8C2-27B1-962D-D4DF-AD97E212343C}"/>
              </a:ext>
            </a:extLst>
          </p:cNvPr>
          <p:cNvSpPr txBox="1"/>
          <p:nvPr/>
        </p:nvSpPr>
        <p:spPr>
          <a:xfrm>
            <a:off x="103002" y="3703003"/>
            <a:ext cx="7115175" cy="40011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b="1" dirty="0">
                <a:solidFill>
                  <a:schemeClr val="accent5"/>
                </a:solidFill>
                <a:latin typeface="Times New Roman" panose="02020603050405020304" pitchFamily="18" charset="0"/>
                <a:cs typeface="Times New Roman" panose="02020603050405020304" pitchFamily="18" charset="0"/>
              </a:rPr>
              <a:t>Model with holidays:</a:t>
            </a:r>
            <a:endParaRPr lang="en-US" sz="2000" b="1"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396778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6" name="TextBox 5">
            <a:extLst>
              <a:ext uri="{FF2B5EF4-FFF2-40B4-BE49-F238E27FC236}">
                <a16:creationId xmlns:a16="http://schemas.microsoft.com/office/drawing/2014/main" id="{81723C88-8412-D708-6D28-13411A3EAC7F}"/>
              </a:ext>
            </a:extLst>
          </p:cNvPr>
          <p:cNvSpPr txBox="1"/>
          <p:nvPr/>
        </p:nvSpPr>
        <p:spPr>
          <a:xfrm>
            <a:off x="185195" y="100245"/>
            <a:ext cx="8773610" cy="830997"/>
          </a:xfrm>
          <a:prstGeom prst="rect">
            <a:avLst/>
          </a:prstGeom>
          <a:noFill/>
        </p:spPr>
        <p:txBody>
          <a:bodyPr wrap="square">
            <a:spAutoFit/>
          </a:bodyPr>
          <a:lstStyle/>
          <a:p>
            <a:r>
              <a:rPr lang="en-US" sz="2400" b="1" dirty="0">
                <a:solidFill>
                  <a:schemeClr val="accent5"/>
                </a:solidFill>
              </a:rPr>
              <a:t>XGBoost Model (Extreme Gradient Boosting) : </a:t>
            </a:r>
          </a:p>
          <a:p>
            <a:r>
              <a:rPr lang="en-US" sz="2400" b="1" dirty="0"/>
              <a:t>	</a:t>
            </a:r>
            <a:endParaRPr lang="en-IN" sz="2400" b="1" dirty="0"/>
          </a:p>
        </p:txBody>
      </p:sp>
      <p:pic>
        <p:nvPicPr>
          <p:cNvPr id="3" name="Picture 2">
            <a:extLst>
              <a:ext uri="{FF2B5EF4-FFF2-40B4-BE49-F238E27FC236}">
                <a16:creationId xmlns:a16="http://schemas.microsoft.com/office/drawing/2014/main" id="{B4C48F3E-0376-7C3C-06C7-BE90EF2FB971}"/>
              </a:ext>
            </a:extLst>
          </p:cNvPr>
          <p:cNvPicPr>
            <a:picLocks noChangeAspect="1"/>
          </p:cNvPicPr>
          <p:nvPr/>
        </p:nvPicPr>
        <p:blipFill>
          <a:blip r:embed="rId4"/>
          <a:stretch>
            <a:fillRect/>
          </a:stretch>
        </p:blipFill>
        <p:spPr>
          <a:xfrm>
            <a:off x="185195" y="886815"/>
            <a:ext cx="8773610" cy="1249788"/>
          </a:xfrm>
          <a:prstGeom prst="rect">
            <a:avLst/>
          </a:prstGeom>
        </p:spPr>
      </p:pic>
      <p:pic>
        <p:nvPicPr>
          <p:cNvPr id="8" name="Picture 7">
            <a:extLst>
              <a:ext uri="{FF2B5EF4-FFF2-40B4-BE49-F238E27FC236}">
                <a16:creationId xmlns:a16="http://schemas.microsoft.com/office/drawing/2014/main" id="{2E4CFD1E-14F1-99EB-2A26-14907B84DB84}"/>
              </a:ext>
            </a:extLst>
          </p:cNvPr>
          <p:cNvPicPr>
            <a:picLocks noChangeAspect="1"/>
          </p:cNvPicPr>
          <p:nvPr/>
        </p:nvPicPr>
        <p:blipFill>
          <a:blip r:embed="rId5"/>
          <a:stretch>
            <a:fillRect/>
          </a:stretch>
        </p:blipFill>
        <p:spPr>
          <a:xfrm>
            <a:off x="185195" y="2424844"/>
            <a:ext cx="8773610" cy="2194750"/>
          </a:xfrm>
          <a:prstGeom prst="rect">
            <a:avLst/>
          </a:prstGeom>
        </p:spPr>
      </p:pic>
      <p:pic>
        <p:nvPicPr>
          <p:cNvPr id="10" name="Picture 9">
            <a:extLst>
              <a:ext uri="{FF2B5EF4-FFF2-40B4-BE49-F238E27FC236}">
                <a16:creationId xmlns:a16="http://schemas.microsoft.com/office/drawing/2014/main" id="{12C599D5-CC64-9C8C-95F9-4C0F3C4C7925}"/>
              </a:ext>
            </a:extLst>
          </p:cNvPr>
          <p:cNvPicPr>
            <a:picLocks noChangeAspect="1"/>
          </p:cNvPicPr>
          <p:nvPr/>
        </p:nvPicPr>
        <p:blipFill>
          <a:blip r:embed="rId6"/>
          <a:stretch>
            <a:fillRect/>
          </a:stretch>
        </p:blipFill>
        <p:spPr>
          <a:xfrm>
            <a:off x="185195" y="4907835"/>
            <a:ext cx="8773610" cy="1348857"/>
          </a:xfrm>
          <a:prstGeom prst="rect">
            <a:avLst/>
          </a:prstGeom>
        </p:spPr>
      </p:pic>
      <p:sp>
        <p:nvSpPr>
          <p:cNvPr id="11" name="TextBox 10">
            <a:extLst>
              <a:ext uri="{FF2B5EF4-FFF2-40B4-BE49-F238E27FC236}">
                <a16:creationId xmlns:a16="http://schemas.microsoft.com/office/drawing/2014/main" id="{F90076DB-D1BA-734F-61A2-8682176D2B8F}"/>
              </a:ext>
            </a:extLst>
          </p:cNvPr>
          <p:cNvSpPr txBox="1"/>
          <p:nvPr/>
        </p:nvSpPr>
        <p:spPr>
          <a:xfrm>
            <a:off x="380143" y="6256692"/>
            <a:ext cx="8578662"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Here we can see that our model has about 70% accuracy.</a:t>
            </a:r>
          </a:p>
        </p:txBody>
      </p:sp>
    </p:spTree>
    <p:extLst>
      <p:ext uri="{BB962C8B-B14F-4D97-AF65-F5344CB8AC3E}">
        <p14:creationId xmlns:p14="http://schemas.microsoft.com/office/powerpoint/2010/main" val="1011913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85195" y="159589"/>
            <a:ext cx="6595749"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dirty="0">
                <a:solidFill>
                  <a:schemeClr val="tx1"/>
                </a:solidFill>
                <a:latin typeface="Times New Roman" panose="02020603050405020304" pitchFamily="18" charset="0"/>
                <a:cs typeface="Times New Roman" panose="02020603050405020304" pitchFamily="18" charset="0"/>
              </a:rPr>
              <a:t>RMSE VALUES</a:t>
            </a:r>
          </a:p>
        </p:txBody>
      </p:sp>
      <p:sp>
        <p:nvSpPr>
          <p:cNvPr id="4" name="TextBox 3">
            <a:extLst>
              <a:ext uri="{FF2B5EF4-FFF2-40B4-BE49-F238E27FC236}">
                <a16:creationId xmlns:a16="http://schemas.microsoft.com/office/drawing/2014/main" id="{13E4A633-94FC-63B6-5B4B-B5244DE74E58}"/>
              </a:ext>
            </a:extLst>
          </p:cNvPr>
          <p:cNvSpPr txBox="1"/>
          <p:nvPr/>
        </p:nvSpPr>
        <p:spPr>
          <a:xfrm>
            <a:off x="2092569" y="1967406"/>
            <a:ext cx="2479431"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graphicFrame>
        <p:nvGraphicFramePr>
          <p:cNvPr id="5" name="Table 5">
            <a:extLst>
              <a:ext uri="{FF2B5EF4-FFF2-40B4-BE49-F238E27FC236}">
                <a16:creationId xmlns:a16="http://schemas.microsoft.com/office/drawing/2014/main" id="{2B17641F-2523-F0AC-F5C5-DA65F8945A67}"/>
              </a:ext>
            </a:extLst>
          </p:cNvPr>
          <p:cNvGraphicFramePr>
            <a:graphicFrameLocks noGrp="1"/>
          </p:cNvGraphicFramePr>
          <p:nvPr>
            <p:extLst>
              <p:ext uri="{D42A27DB-BD31-4B8C-83A1-F6EECF244321}">
                <p14:modId xmlns:p14="http://schemas.microsoft.com/office/powerpoint/2010/main" val="1461445352"/>
              </p:ext>
            </p:extLst>
          </p:nvPr>
        </p:nvGraphicFramePr>
        <p:xfrm>
          <a:off x="1139252" y="996593"/>
          <a:ext cx="6096000" cy="534589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79228712"/>
                    </a:ext>
                  </a:extLst>
                </a:gridCol>
                <a:gridCol w="3048000">
                  <a:extLst>
                    <a:ext uri="{9D8B030D-6E8A-4147-A177-3AD203B41FA5}">
                      <a16:colId xmlns:a16="http://schemas.microsoft.com/office/drawing/2014/main" val="128742505"/>
                    </a:ext>
                  </a:extLst>
                </a:gridCol>
              </a:tblGrid>
              <a:tr h="622677">
                <a:tc>
                  <a:txBody>
                    <a:bodyPr/>
                    <a:lstStyle/>
                    <a:p>
                      <a:r>
                        <a:rPr lang="en-IN" dirty="0">
                          <a:solidFill>
                            <a:schemeClr val="tx1"/>
                          </a:solidFill>
                        </a:rPr>
                        <a:t> </a:t>
                      </a:r>
                      <a:r>
                        <a:rPr lang="en-IN" sz="1800" dirty="0">
                          <a:solidFill>
                            <a:schemeClr val="tx1"/>
                          </a:solidFill>
                        </a:rPr>
                        <a:t>Models</a:t>
                      </a:r>
                    </a:p>
                  </a:txBody>
                  <a:tcPr/>
                </a:tc>
                <a:tc>
                  <a:txBody>
                    <a:bodyPr/>
                    <a:lstStyle/>
                    <a:p>
                      <a:r>
                        <a:rPr lang="en-IN" dirty="0"/>
                        <a:t> </a:t>
                      </a:r>
                      <a:r>
                        <a:rPr lang="en-IN" sz="1800" dirty="0"/>
                        <a:t>RMSE Values</a:t>
                      </a:r>
                    </a:p>
                  </a:txBody>
                  <a:tcPr/>
                </a:tc>
                <a:extLst>
                  <a:ext uri="{0D108BD9-81ED-4DB2-BD59-A6C34878D82A}">
                    <a16:rowId xmlns:a16="http://schemas.microsoft.com/office/drawing/2014/main" val="146315474"/>
                  </a:ext>
                </a:extLst>
              </a:tr>
              <a:tr h="324728">
                <a:tc>
                  <a:txBody>
                    <a:bodyPr/>
                    <a:lstStyle/>
                    <a:p>
                      <a:r>
                        <a:rPr lang="en-IN" dirty="0"/>
                        <a:t>Linear Model</a:t>
                      </a:r>
                    </a:p>
                  </a:txBody>
                  <a:tcPr/>
                </a:tc>
                <a:tc>
                  <a:txBody>
                    <a:bodyPr/>
                    <a:lstStyle/>
                    <a:p>
                      <a:r>
                        <a:rPr lang="en-IN" dirty="0"/>
                        <a:t>1077.60</a:t>
                      </a:r>
                    </a:p>
                  </a:txBody>
                  <a:tcPr/>
                </a:tc>
                <a:extLst>
                  <a:ext uri="{0D108BD9-81ED-4DB2-BD59-A6C34878D82A}">
                    <a16:rowId xmlns:a16="http://schemas.microsoft.com/office/drawing/2014/main" val="2377481894"/>
                  </a:ext>
                </a:extLst>
              </a:tr>
              <a:tr h="324728">
                <a:tc>
                  <a:txBody>
                    <a:bodyPr/>
                    <a:lstStyle/>
                    <a:p>
                      <a:r>
                        <a:rPr lang="en-IN" dirty="0"/>
                        <a:t>Exponential Model</a:t>
                      </a:r>
                    </a:p>
                  </a:txBody>
                  <a:tcPr/>
                </a:tc>
                <a:tc>
                  <a:txBody>
                    <a:bodyPr/>
                    <a:lstStyle/>
                    <a:p>
                      <a:r>
                        <a:rPr lang="en-IN" dirty="0"/>
                        <a:t>5926.91</a:t>
                      </a:r>
                    </a:p>
                  </a:txBody>
                  <a:tcPr/>
                </a:tc>
                <a:extLst>
                  <a:ext uri="{0D108BD9-81ED-4DB2-BD59-A6C34878D82A}">
                    <a16:rowId xmlns:a16="http://schemas.microsoft.com/office/drawing/2014/main" val="749826721"/>
                  </a:ext>
                </a:extLst>
              </a:tr>
              <a:tr h="324728">
                <a:tc>
                  <a:txBody>
                    <a:bodyPr/>
                    <a:lstStyle/>
                    <a:p>
                      <a:r>
                        <a:rPr lang="en-IN" dirty="0"/>
                        <a:t>Quadratic Model</a:t>
                      </a:r>
                    </a:p>
                  </a:txBody>
                  <a:tcPr/>
                </a:tc>
                <a:tc>
                  <a:txBody>
                    <a:bodyPr/>
                    <a:lstStyle/>
                    <a:p>
                      <a:r>
                        <a:rPr lang="en-IN" dirty="0"/>
                        <a:t>1081.98</a:t>
                      </a:r>
                    </a:p>
                  </a:txBody>
                  <a:tcPr/>
                </a:tc>
                <a:extLst>
                  <a:ext uri="{0D108BD9-81ED-4DB2-BD59-A6C34878D82A}">
                    <a16:rowId xmlns:a16="http://schemas.microsoft.com/office/drawing/2014/main" val="1862273089"/>
                  </a:ext>
                </a:extLst>
              </a:tr>
              <a:tr h="324728">
                <a:tc>
                  <a:txBody>
                    <a:bodyPr/>
                    <a:lstStyle/>
                    <a:p>
                      <a:r>
                        <a:rPr lang="en-IN" dirty="0"/>
                        <a:t>Simple Exponentital</a:t>
                      </a:r>
                    </a:p>
                  </a:txBody>
                  <a:tcPr/>
                </a:tc>
                <a:tc>
                  <a:txBody>
                    <a:bodyPr/>
                    <a:lstStyle/>
                    <a:p>
                      <a:r>
                        <a:rPr lang="en-IN" dirty="0"/>
                        <a:t>1308.83</a:t>
                      </a:r>
                    </a:p>
                  </a:txBody>
                  <a:tcPr/>
                </a:tc>
                <a:extLst>
                  <a:ext uri="{0D108BD9-81ED-4DB2-BD59-A6C34878D82A}">
                    <a16:rowId xmlns:a16="http://schemas.microsoft.com/office/drawing/2014/main" val="1935634044"/>
                  </a:ext>
                </a:extLst>
              </a:tr>
              <a:tr h="324728">
                <a:tc>
                  <a:txBody>
                    <a:bodyPr/>
                    <a:lstStyle/>
                    <a:p>
                      <a:r>
                        <a:rPr lang="en-IN" dirty="0"/>
                        <a:t>Holt Method</a:t>
                      </a:r>
                    </a:p>
                  </a:txBody>
                  <a:tcPr/>
                </a:tc>
                <a:tc>
                  <a:txBody>
                    <a:bodyPr/>
                    <a:lstStyle/>
                    <a:p>
                      <a:r>
                        <a:rPr lang="en-IN" dirty="0"/>
                        <a:t>805011.64</a:t>
                      </a:r>
                    </a:p>
                  </a:txBody>
                  <a:tcPr/>
                </a:tc>
                <a:extLst>
                  <a:ext uri="{0D108BD9-81ED-4DB2-BD59-A6C34878D82A}">
                    <a16:rowId xmlns:a16="http://schemas.microsoft.com/office/drawing/2014/main" val="3939102145"/>
                  </a:ext>
                </a:extLst>
              </a:tr>
              <a:tr h="453730">
                <a:tc>
                  <a:txBody>
                    <a:bodyPr/>
                    <a:lstStyle/>
                    <a:p>
                      <a:r>
                        <a:rPr lang="en-IN" dirty="0"/>
                        <a:t>Holt Winter With Addtive Seasonality</a:t>
                      </a:r>
                    </a:p>
                  </a:txBody>
                  <a:tcPr/>
                </a:tc>
                <a:tc>
                  <a:txBody>
                    <a:bodyPr/>
                    <a:lstStyle/>
                    <a:p>
                      <a:r>
                        <a:rPr lang="en-IN" dirty="0"/>
                        <a:t>489601.81</a:t>
                      </a:r>
                    </a:p>
                  </a:txBody>
                  <a:tcPr/>
                </a:tc>
                <a:extLst>
                  <a:ext uri="{0D108BD9-81ED-4DB2-BD59-A6C34878D82A}">
                    <a16:rowId xmlns:a16="http://schemas.microsoft.com/office/drawing/2014/main" val="1700191343"/>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Holt Winter With Multiplicative Seasonality</a:t>
                      </a:r>
                    </a:p>
                  </a:txBody>
                  <a:tcPr/>
                </a:tc>
                <a:tc>
                  <a:txBody>
                    <a:bodyPr/>
                    <a:lstStyle/>
                    <a:p>
                      <a:r>
                        <a:rPr lang="en-IN" dirty="0"/>
                        <a:t>544187.73</a:t>
                      </a:r>
                    </a:p>
                  </a:txBody>
                  <a:tcPr/>
                </a:tc>
                <a:extLst>
                  <a:ext uri="{0D108BD9-81ED-4DB2-BD59-A6C34878D82A}">
                    <a16:rowId xmlns:a16="http://schemas.microsoft.com/office/drawing/2014/main" val="3362372754"/>
                  </a:ext>
                </a:extLst>
              </a:tr>
              <a:tr h="3544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AR</a:t>
                      </a:r>
                    </a:p>
                  </a:txBody>
                  <a:tcPr/>
                </a:tc>
                <a:tc>
                  <a:txBody>
                    <a:bodyPr/>
                    <a:lstStyle/>
                    <a:p>
                      <a:r>
                        <a:rPr lang="en-IN" dirty="0"/>
                        <a:t>977.17</a:t>
                      </a:r>
                    </a:p>
                  </a:txBody>
                  <a:tcPr/>
                </a:tc>
                <a:extLst>
                  <a:ext uri="{0D108BD9-81ED-4DB2-BD59-A6C34878D82A}">
                    <a16:rowId xmlns:a16="http://schemas.microsoft.com/office/drawing/2014/main" val="1474416491"/>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ARIMA</a:t>
                      </a:r>
                    </a:p>
                  </a:txBody>
                  <a:tcPr/>
                </a:tc>
                <a:tc>
                  <a:txBody>
                    <a:bodyPr/>
                    <a:lstStyle/>
                    <a:p>
                      <a:r>
                        <a:rPr lang="en-IN" dirty="0"/>
                        <a:t>1051.29</a:t>
                      </a:r>
                    </a:p>
                  </a:txBody>
                  <a:tcPr/>
                </a:tc>
                <a:extLst>
                  <a:ext uri="{0D108BD9-81ED-4DB2-BD59-A6C34878D82A}">
                    <a16:rowId xmlns:a16="http://schemas.microsoft.com/office/drawing/2014/main" val="888277178"/>
                  </a:ext>
                </a:extLst>
              </a:tr>
              <a:tr h="3476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SARIMA</a:t>
                      </a:r>
                    </a:p>
                  </a:txBody>
                  <a:tcPr/>
                </a:tc>
                <a:tc>
                  <a:txBody>
                    <a:bodyPr/>
                    <a:lstStyle/>
                    <a:p>
                      <a:r>
                        <a:rPr lang="en-IN" dirty="0"/>
                        <a:t>1046.86</a:t>
                      </a:r>
                    </a:p>
                  </a:txBody>
                  <a:tcPr/>
                </a:tc>
                <a:extLst>
                  <a:ext uri="{0D108BD9-81ED-4DB2-BD59-A6C34878D82A}">
                    <a16:rowId xmlns:a16="http://schemas.microsoft.com/office/drawing/2014/main" val="2032940720"/>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Prophet</a:t>
                      </a:r>
                    </a:p>
                  </a:txBody>
                  <a:tcPr/>
                </a:tc>
                <a:tc>
                  <a:txBody>
                    <a:bodyPr/>
                    <a:lstStyle/>
                    <a:p>
                      <a:r>
                        <a:rPr lang="en-IN" dirty="0"/>
                        <a:t>1018.48  &amp; 1021.23</a:t>
                      </a:r>
                    </a:p>
                  </a:txBody>
                  <a:tcPr/>
                </a:tc>
                <a:extLst>
                  <a:ext uri="{0D108BD9-81ED-4DB2-BD59-A6C34878D82A}">
                    <a16:rowId xmlns:a16="http://schemas.microsoft.com/office/drawing/2014/main" val="2670692323"/>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XGBoost</a:t>
                      </a:r>
                    </a:p>
                  </a:txBody>
                  <a:tcPr/>
                </a:tc>
                <a:tc>
                  <a:txBody>
                    <a:bodyPr/>
                    <a:lstStyle/>
                    <a:p>
                      <a:r>
                        <a:rPr lang="en-IN" dirty="0"/>
                        <a:t>535.398</a:t>
                      </a:r>
                    </a:p>
                  </a:txBody>
                  <a:tcPr/>
                </a:tc>
                <a:extLst>
                  <a:ext uri="{0D108BD9-81ED-4DB2-BD59-A6C34878D82A}">
                    <a16:rowId xmlns:a16="http://schemas.microsoft.com/office/drawing/2014/main" val="3509662211"/>
                  </a:ext>
                </a:extLst>
              </a:tr>
            </a:tbl>
          </a:graphicData>
        </a:graphic>
      </p:graphicFrame>
    </p:spTree>
    <p:extLst>
      <p:ext uri="{BB962C8B-B14F-4D97-AF65-F5344CB8AC3E}">
        <p14:creationId xmlns:p14="http://schemas.microsoft.com/office/powerpoint/2010/main" val="2466980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131124" y="5722575"/>
            <a:ext cx="8578662" cy="92333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After Creating Such a model and check which model give us a better accurate prediction we come to the conclusion that Xgboost Model gives us better result with high speed and accuracy. We also did forecast for next 30 days.</a:t>
            </a:r>
          </a:p>
        </p:txBody>
      </p:sp>
      <p:sp>
        <p:nvSpPr>
          <p:cNvPr id="8" name="TextBox 7">
            <a:extLst>
              <a:ext uri="{FF2B5EF4-FFF2-40B4-BE49-F238E27FC236}">
                <a16:creationId xmlns:a16="http://schemas.microsoft.com/office/drawing/2014/main" id="{CC5EDA39-5730-0F3A-EDD3-A02E98D996CD}"/>
              </a:ext>
            </a:extLst>
          </p:cNvPr>
          <p:cNvSpPr txBox="1"/>
          <p:nvPr/>
        </p:nvSpPr>
        <p:spPr>
          <a:xfrm>
            <a:off x="131124" y="916398"/>
            <a:ext cx="6595749"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dirty="0">
                <a:solidFill>
                  <a:schemeClr val="accent5"/>
                </a:solidFill>
                <a:latin typeface="Times New Roman" panose="02020603050405020304" pitchFamily="18" charset="0"/>
                <a:cs typeface="Times New Roman" panose="02020603050405020304" pitchFamily="18" charset="0"/>
              </a:rPr>
              <a:t>Prediction On Entire Data :</a:t>
            </a:r>
          </a:p>
        </p:txBody>
      </p:sp>
      <p:pic>
        <p:nvPicPr>
          <p:cNvPr id="5" name="Picture 2">
            <a:extLst>
              <a:ext uri="{FF2B5EF4-FFF2-40B4-BE49-F238E27FC236}">
                <a16:creationId xmlns:a16="http://schemas.microsoft.com/office/drawing/2014/main" id="{72CC93C9-FAC3-7590-B0C8-5343B83ED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4" y="1599502"/>
            <a:ext cx="8827681" cy="3901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12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31124" y="147342"/>
            <a:ext cx="6595749"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FORECAST</a:t>
            </a:r>
          </a:p>
        </p:txBody>
      </p:sp>
      <p:sp>
        <p:nvSpPr>
          <p:cNvPr id="4" name="TextBox 3">
            <a:extLst>
              <a:ext uri="{FF2B5EF4-FFF2-40B4-BE49-F238E27FC236}">
                <a16:creationId xmlns:a16="http://schemas.microsoft.com/office/drawing/2014/main" id="{13E4A633-94FC-63B6-5B4B-B5244DE74E58}"/>
              </a:ext>
            </a:extLst>
          </p:cNvPr>
          <p:cNvSpPr txBox="1"/>
          <p:nvPr/>
        </p:nvSpPr>
        <p:spPr>
          <a:xfrm>
            <a:off x="2172606" y="1494796"/>
            <a:ext cx="2429215"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312490" y="5320213"/>
            <a:ext cx="8578662"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Here we can see that our forecast range vary between 3500 to 7000 megawatts.</a:t>
            </a:r>
          </a:p>
        </p:txBody>
      </p:sp>
      <p:sp>
        <p:nvSpPr>
          <p:cNvPr id="8" name="TextBox 7">
            <a:extLst>
              <a:ext uri="{FF2B5EF4-FFF2-40B4-BE49-F238E27FC236}">
                <a16:creationId xmlns:a16="http://schemas.microsoft.com/office/drawing/2014/main" id="{CC5EDA39-5730-0F3A-EDD3-A02E98D996CD}"/>
              </a:ext>
            </a:extLst>
          </p:cNvPr>
          <p:cNvSpPr txBox="1"/>
          <p:nvPr/>
        </p:nvSpPr>
        <p:spPr>
          <a:xfrm>
            <a:off x="131124" y="892270"/>
            <a:ext cx="6595749" cy="400110"/>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000" b="1" dirty="0">
                <a:solidFill>
                  <a:schemeClr val="accent5"/>
                </a:solidFill>
                <a:latin typeface="Times New Roman" panose="02020603050405020304" pitchFamily="18" charset="0"/>
                <a:cs typeface="Times New Roman" panose="02020603050405020304" pitchFamily="18" charset="0"/>
              </a:rPr>
              <a:t>Next 30 Days Forecast</a:t>
            </a:r>
          </a:p>
        </p:txBody>
      </p:sp>
      <p:pic>
        <p:nvPicPr>
          <p:cNvPr id="2050" name="Picture 2">
            <a:extLst>
              <a:ext uri="{FF2B5EF4-FFF2-40B4-BE49-F238E27FC236}">
                <a16:creationId xmlns:a16="http://schemas.microsoft.com/office/drawing/2014/main" id="{A5D2711C-D64D-8F30-0DBB-D0C49FE76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4" y="1781351"/>
            <a:ext cx="8891152" cy="3358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23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3360913"/>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13E4A633-94FC-63B6-5B4B-B5244DE74E58}"/>
              </a:ext>
            </a:extLst>
          </p:cNvPr>
          <p:cNvSpPr txBox="1"/>
          <p:nvPr/>
        </p:nvSpPr>
        <p:spPr>
          <a:xfrm>
            <a:off x="2172606" y="1494796"/>
            <a:ext cx="2429215"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89338" y="5072375"/>
            <a:ext cx="8578662" cy="70788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dirty="0">
                <a:solidFill>
                  <a:schemeClr val="tx1"/>
                </a:solidFill>
                <a:latin typeface="Times New Roman" panose="02020603050405020304" pitchFamily="18" charset="0"/>
                <a:cs typeface="Times New Roman" panose="02020603050405020304" pitchFamily="18" charset="0"/>
              </a:rPr>
              <a:t>After Plotting Forecast for Next 30 days. We see that it forming a seasonal pattern. </a:t>
            </a:r>
          </a:p>
        </p:txBody>
      </p:sp>
      <p:sp>
        <p:nvSpPr>
          <p:cNvPr id="8" name="TextBox 7">
            <a:extLst>
              <a:ext uri="{FF2B5EF4-FFF2-40B4-BE49-F238E27FC236}">
                <a16:creationId xmlns:a16="http://schemas.microsoft.com/office/drawing/2014/main" id="{CC5EDA39-5730-0F3A-EDD3-A02E98D996CD}"/>
              </a:ext>
            </a:extLst>
          </p:cNvPr>
          <p:cNvSpPr txBox="1"/>
          <p:nvPr/>
        </p:nvSpPr>
        <p:spPr>
          <a:xfrm>
            <a:off x="89338" y="473480"/>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30 Days as compare to test data :</a:t>
            </a:r>
          </a:p>
        </p:txBody>
      </p:sp>
      <p:pic>
        <p:nvPicPr>
          <p:cNvPr id="1031" name="Picture 7">
            <a:extLst>
              <a:ext uri="{FF2B5EF4-FFF2-40B4-BE49-F238E27FC236}">
                <a16:creationId xmlns:a16="http://schemas.microsoft.com/office/drawing/2014/main" id="{7AC21495-1C3F-42CA-466E-0D4C01256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8" y="1431682"/>
            <a:ext cx="8869467" cy="313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636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2514598" y="2782669"/>
            <a:ext cx="4575517"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chemeClr val="accent5"/>
                </a:solidFill>
                <a:latin typeface="Times New Roman" panose="02020603050405020304" pitchFamily="18" charset="0"/>
                <a:cs typeface="Times New Roman" panose="02020603050405020304" pitchFamily="18" charset="0"/>
                <a:sym typeface="Arial"/>
              </a:rPr>
              <a:t>Let’s See Deployment</a:t>
            </a:r>
            <a:endParaRPr lang="en-US" sz="1050" b="1"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54735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58477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200" b="1" i="0" u="none" strike="noStrike" cap="none" dirty="0">
                <a:solidFill>
                  <a:schemeClr val="accent5"/>
                </a:solidFill>
                <a:latin typeface="Times New Roman" panose="02020603050405020304" pitchFamily="18" charset="0"/>
                <a:cs typeface="Times New Roman" panose="02020603050405020304" pitchFamily="18" charset="0"/>
                <a:sym typeface="Arial"/>
              </a:rPr>
              <a:t>Thank You !</a:t>
            </a: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54338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185195" y="511604"/>
            <a:ext cx="30209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Data set details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Google Shape;371;p5">
            <a:extLst>
              <a:ext uri="{FF2B5EF4-FFF2-40B4-BE49-F238E27FC236}">
                <a16:creationId xmlns:a16="http://schemas.microsoft.com/office/drawing/2014/main" id="{F5FF6BAC-BBC6-4F9F-60E0-FB6F2BFB2784}"/>
              </a:ext>
            </a:extLst>
          </p:cNvPr>
          <p:cNvSpPr txBox="1"/>
          <p:nvPr/>
        </p:nvSpPr>
        <p:spPr>
          <a:xfrm>
            <a:off x="185195" y="1037964"/>
            <a:ext cx="8451656"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b="1" dirty="0">
                <a:solidFill>
                  <a:schemeClr val="dk1"/>
                </a:solidFill>
                <a:latin typeface="Times New Roman" panose="02020603050405020304" pitchFamily="18" charset="0"/>
                <a:cs typeface="Times New Roman" panose="02020603050405020304" pitchFamily="18" charset="0"/>
                <a:sym typeface="Century Gothic"/>
              </a:rPr>
              <a:t>143207</a:t>
            </a:r>
            <a:r>
              <a:rPr lang="en-US" sz="1800" dirty="0">
                <a:solidFill>
                  <a:schemeClr val="dk1"/>
                </a:solidFill>
                <a:latin typeface="Times New Roman" panose="02020603050405020304" pitchFamily="18" charset="0"/>
                <a:cs typeface="Times New Roman" panose="02020603050405020304" pitchFamily="18" charset="0"/>
                <a:sym typeface="Century Gothic"/>
              </a:rPr>
              <a:t> observations and two columns namely Datetime and PJMW_MW.</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a:t>
            </a:r>
            <a:r>
              <a:rPr lang="en-US" sz="1800" dirty="0">
                <a:solidFill>
                  <a:schemeClr val="dk1"/>
                </a:solidFill>
                <a:latin typeface="Times New Roman" panose="02020603050405020304" pitchFamily="18" charset="0"/>
                <a:cs typeface="Times New Roman" panose="02020603050405020304" pitchFamily="18" charset="0"/>
                <a:sym typeface="Century Gothic"/>
              </a:rPr>
              <a:t> is in datetime format. One day has 24 observations of at interval of 1 hours each.</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 starts from </a:t>
            </a:r>
            <a:r>
              <a:rPr lang="en-IN" sz="1800" b="1" i="0" u="sng" dirty="0">
                <a:solidFill>
                  <a:srgbClr val="000000"/>
                </a:solidFill>
                <a:effectLst/>
                <a:latin typeface="Times New Roman" panose="02020603050405020304" pitchFamily="18" charset="0"/>
                <a:cs typeface="Times New Roman" panose="02020603050405020304" pitchFamily="18" charset="0"/>
              </a:rPr>
              <a:t>2002-04-01</a:t>
            </a:r>
            <a:r>
              <a:rPr lang="en-IN" sz="1800" b="0" i="0" dirty="0">
                <a:solidFill>
                  <a:srgbClr val="000000"/>
                </a:solidFill>
                <a:effectLst/>
                <a:latin typeface="Times New Roman" panose="02020603050405020304" pitchFamily="18" charset="0"/>
                <a:cs typeface="Times New Roman" panose="02020603050405020304" pitchFamily="18" charset="0"/>
              </a:rPr>
              <a:t> to </a:t>
            </a:r>
            <a:r>
              <a:rPr lang="en-IN" sz="1800" b="1" i="0" u="sng" dirty="0">
                <a:solidFill>
                  <a:srgbClr val="000000"/>
                </a:solidFill>
                <a:effectLst/>
                <a:latin typeface="Times New Roman" panose="02020603050405020304" pitchFamily="18" charset="0"/>
                <a:cs typeface="Times New Roman" panose="02020603050405020304" pitchFamily="18" charset="0"/>
              </a:rPr>
              <a:t>2018-08-03</a:t>
            </a:r>
            <a:r>
              <a:rPr lang="en-IN" sz="1800" b="1" i="0" dirty="0">
                <a:solidFill>
                  <a:srgbClr val="000000"/>
                </a:solidFill>
                <a:effectLst/>
                <a:latin typeface="Times New Roman" panose="02020603050405020304" pitchFamily="18" charset="0"/>
                <a:cs typeface="Times New Roman" panose="02020603050405020304" pitchFamily="18" charset="0"/>
              </a:rPr>
              <a: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IN" sz="1800" u="none" strike="noStrike" cap="none" dirty="0">
                <a:latin typeface="Times New Roman" panose="02020603050405020304" pitchFamily="18" charset="0"/>
                <a:cs typeface="Times New Roman" panose="02020603050405020304" pitchFamily="18" charset="0"/>
                <a:sym typeface="Arial"/>
              </a:rPr>
              <a:t>PJMW_</a:t>
            </a:r>
            <a:r>
              <a:rPr lang="en-IN" sz="1800" dirty="0">
                <a:latin typeface="Times New Roman" panose="02020603050405020304" pitchFamily="18" charset="0"/>
                <a:cs typeface="Times New Roman" panose="02020603050405020304" pitchFamily="18" charset="0"/>
              </a:rPr>
              <a:t>MW column has energy consumption in </a:t>
            </a:r>
            <a:r>
              <a:rPr lang="en-IN" sz="1800" b="1" dirty="0">
                <a:latin typeface="Times New Roman" panose="02020603050405020304" pitchFamily="18" charset="0"/>
                <a:cs typeface="Times New Roman" panose="02020603050405020304" pitchFamily="18" charset="0"/>
              </a:rPr>
              <a:t>Megawatts</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MW</a:t>
            </a:r>
            <a:r>
              <a:rPr lang="en-IN" sz="1800" dirty="0">
                <a:latin typeface="Times New Roman" panose="02020603050405020304" pitchFamily="18" charset="0"/>
                <a:cs typeface="Times New Roman" panose="02020603050405020304" pitchFamily="18" charset="0"/>
              </a:rPr>
              <a:t>).</a:t>
            </a:r>
            <a:endParaRPr sz="180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aphicFrame>
        <p:nvGraphicFramePr>
          <p:cNvPr id="12" name="Table 11">
            <a:extLst>
              <a:ext uri="{FF2B5EF4-FFF2-40B4-BE49-F238E27FC236}">
                <a16:creationId xmlns:a16="http://schemas.microsoft.com/office/drawing/2014/main" id="{7E5DAF36-B086-D541-C586-F9C4CB8B1A7A}"/>
              </a:ext>
            </a:extLst>
          </p:cNvPr>
          <p:cNvGraphicFramePr>
            <a:graphicFrameLocks noGrp="1"/>
          </p:cNvGraphicFramePr>
          <p:nvPr>
            <p:extLst>
              <p:ext uri="{D42A27DB-BD31-4B8C-83A1-F6EECF244321}">
                <p14:modId xmlns:p14="http://schemas.microsoft.com/office/powerpoint/2010/main" val="1976061591"/>
              </p:ext>
            </p:extLst>
          </p:nvPr>
        </p:nvGraphicFramePr>
        <p:xfrm>
          <a:off x="185195" y="2954179"/>
          <a:ext cx="5581845" cy="3657600"/>
        </p:xfrm>
        <a:graphic>
          <a:graphicData uri="http://schemas.openxmlformats.org/drawingml/2006/table">
            <a:tbl>
              <a:tblPr/>
              <a:tblGrid>
                <a:gridCol w="1860615">
                  <a:extLst>
                    <a:ext uri="{9D8B030D-6E8A-4147-A177-3AD203B41FA5}">
                      <a16:colId xmlns:a16="http://schemas.microsoft.com/office/drawing/2014/main" val="4200741268"/>
                    </a:ext>
                  </a:extLst>
                </a:gridCol>
                <a:gridCol w="1860615">
                  <a:extLst>
                    <a:ext uri="{9D8B030D-6E8A-4147-A177-3AD203B41FA5}">
                      <a16:colId xmlns:a16="http://schemas.microsoft.com/office/drawing/2014/main" val="3945735026"/>
                    </a:ext>
                  </a:extLst>
                </a:gridCol>
                <a:gridCol w="1860615">
                  <a:extLst>
                    <a:ext uri="{9D8B030D-6E8A-4147-A177-3AD203B41FA5}">
                      <a16:colId xmlns:a16="http://schemas.microsoft.com/office/drawing/2014/main" val="481841852"/>
                    </a:ext>
                  </a:extLst>
                </a:gridCol>
              </a:tblGrid>
              <a:tr h="179128">
                <a:tc>
                  <a:txBody>
                    <a:bodyPr/>
                    <a:lstStyle/>
                    <a:p>
                      <a:endParaRPr lang="en-IN">
                        <a:effectLst/>
                        <a:latin typeface="+mj-l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mj-lt"/>
                        </a:rPr>
                        <a:t>Datetime</a:t>
                      </a:r>
                      <a:endParaRPr lang="en-IN">
                        <a:effectLst/>
                        <a:latin typeface="+mj-lt"/>
                      </a:endParaRPr>
                    </a:p>
                  </a:txBody>
                  <a:tcPr anchor="ctr">
                    <a:lnL>
                      <a:noFill/>
                    </a:lnL>
                    <a:lnR>
                      <a:noFill/>
                    </a:lnR>
                    <a:lnT>
                      <a:noFill/>
                    </a:lnT>
                    <a:lnB>
                      <a:noFill/>
                    </a:lnB>
                    <a:solidFill>
                      <a:srgbClr val="FFFFFF"/>
                    </a:solidFill>
                  </a:tcPr>
                </a:tc>
                <a:tc>
                  <a:txBody>
                    <a:bodyPr/>
                    <a:lstStyle/>
                    <a:p>
                      <a:r>
                        <a:rPr lang="en-IN" b="1" i="0" dirty="0">
                          <a:solidFill>
                            <a:srgbClr val="000000"/>
                          </a:solidFill>
                          <a:effectLst/>
                          <a:latin typeface="+mj-lt"/>
                        </a:rPr>
                        <a:t>PJMW_MW</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3605356211"/>
                  </a:ext>
                </a:extLst>
              </a:tr>
              <a:tr h="304518">
                <a:tc>
                  <a:txBody>
                    <a:bodyPr/>
                    <a:lstStyle/>
                    <a:p>
                      <a:r>
                        <a:rPr lang="en-IN" b="1" i="0" dirty="0">
                          <a:solidFill>
                            <a:srgbClr val="000000"/>
                          </a:solidFill>
                          <a:effectLst/>
                          <a:latin typeface="+mj-lt"/>
                        </a:rPr>
                        <a:t>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2002-04-01 01:00:00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4374</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18926602"/>
                  </a:ext>
                </a:extLst>
              </a:tr>
              <a:tr h="304518">
                <a:tc>
                  <a:txBody>
                    <a:bodyPr/>
                    <a:lstStyle/>
                    <a:p>
                      <a:r>
                        <a:rPr lang="en-IN" b="1" i="0">
                          <a:solidFill>
                            <a:srgbClr val="000000"/>
                          </a:solidFill>
                          <a:effectLst/>
                          <a:latin typeface="+mj-lt"/>
                        </a:rPr>
                        <a:t>1</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02:00:00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4306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2221270515"/>
                  </a:ext>
                </a:extLst>
              </a:tr>
              <a:tr h="304518">
                <a:tc>
                  <a:txBody>
                    <a:bodyPr/>
                    <a:lstStyle/>
                    <a:p>
                      <a:r>
                        <a:rPr lang="en-IN" b="1" i="0">
                          <a:solidFill>
                            <a:srgbClr val="000000"/>
                          </a:solidFill>
                          <a:effectLst/>
                          <a:latin typeface="+mj-lt"/>
                        </a:rPr>
                        <a:t>2</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03:00:00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4322</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620961111"/>
                  </a:ext>
                </a:extLst>
              </a:tr>
              <a:tr h="304518">
                <a:tc>
                  <a:txBody>
                    <a:bodyPr/>
                    <a:lstStyle/>
                    <a:p>
                      <a:r>
                        <a:rPr lang="en-IN" b="1" i="0">
                          <a:solidFill>
                            <a:srgbClr val="000000"/>
                          </a:solidFill>
                          <a:effectLst/>
                          <a:latin typeface="+mj-lt"/>
                        </a:rPr>
                        <a:t>3</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04:00:00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4359</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920307090"/>
                  </a:ext>
                </a:extLst>
              </a:tr>
              <a:tr h="304518">
                <a:tc>
                  <a:txBody>
                    <a:bodyPr/>
                    <a:lstStyle/>
                    <a:p>
                      <a:r>
                        <a:rPr lang="en-IN" b="1" i="0">
                          <a:solidFill>
                            <a:srgbClr val="000000"/>
                          </a:solidFill>
                          <a:effectLst/>
                          <a:latin typeface="+mj-lt"/>
                        </a:rPr>
                        <a:t>4</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05:00:00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4436</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837834347"/>
                  </a:ext>
                </a:extLst>
              </a:tr>
              <a:tr h="179128">
                <a:tc>
                  <a:txBody>
                    <a:bodyPr/>
                    <a:lstStyle/>
                    <a:p>
                      <a:r>
                        <a:rPr lang="en-IN" b="1"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113625495"/>
                  </a:ext>
                </a:extLst>
              </a:tr>
              <a:tr h="304518">
                <a:tc>
                  <a:txBody>
                    <a:bodyPr/>
                    <a:lstStyle/>
                    <a:p>
                      <a:r>
                        <a:rPr lang="en-IN" b="1" i="0">
                          <a:solidFill>
                            <a:srgbClr val="000000"/>
                          </a:solidFill>
                          <a:effectLst/>
                          <a:latin typeface="+mj-lt"/>
                        </a:rPr>
                        <a:t>143201</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2018-08-02 20:00:00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6545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44026331"/>
                  </a:ext>
                </a:extLst>
              </a:tr>
              <a:tr h="304518">
                <a:tc>
                  <a:txBody>
                    <a:bodyPr/>
                    <a:lstStyle/>
                    <a:p>
                      <a:r>
                        <a:rPr lang="en-IN" b="1" i="0">
                          <a:solidFill>
                            <a:srgbClr val="000000"/>
                          </a:solidFill>
                          <a:effectLst/>
                          <a:latin typeface="+mj-lt"/>
                        </a:rPr>
                        <a:t>143202</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21:00:00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6496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142247304"/>
                  </a:ext>
                </a:extLst>
              </a:tr>
              <a:tr h="304518">
                <a:tc>
                  <a:txBody>
                    <a:bodyPr/>
                    <a:lstStyle/>
                    <a:p>
                      <a:r>
                        <a:rPr lang="en-IN" b="1" i="0">
                          <a:solidFill>
                            <a:srgbClr val="000000"/>
                          </a:solidFill>
                          <a:effectLst/>
                          <a:latin typeface="+mj-lt"/>
                        </a:rPr>
                        <a:t>143203</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2018-08-02 22:00:00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6325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930046329"/>
                  </a:ext>
                </a:extLst>
              </a:tr>
              <a:tr h="304518">
                <a:tc>
                  <a:txBody>
                    <a:bodyPr/>
                    <a:lstStyle/>
                    <a:p>
                      <a:r>
                        <a:rPr lang="en-IN" b="1" i="0">
                          <a:solidFill>
                            <a:srgbClr val="000000"/>
                          </a:solidFill>
                          <a:effectLst/>
                          <a:latin typeface="+mj-lt"/>
                        </a:rPr>
                        <a:t>143204</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23:00:00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5892</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057444294"/>
                  </a:ext>
                </a:extLst>
              </a:tr>
              <a:tr h="304518">
                <a:tc>
                  <a:txBody>
                    <a:bodyPr/>
                    <a:lstStyle/>
                    <a:p>
                      <a:r>
                        <a:rPr lang="en-IN" b="1" i="0" dirty="0">
                          <a:solidFill>
                            <a:srgbClr val="000000"/>
                          </a:solidFill>
                          <a:effectLst/>
                          <a:latin typeface="+mj-lt"/>
                        </a:rPr>
                        <a:t>143205</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2018-08-03 00:00:00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5489</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915022801"/>
                  </a:ext>
                </a:extLst>
              </a:tr>
            </a:tbl>
          </a:graphicData>
        </a:graphic>
      </p:graphicFrame>
      <p:sp>
        <p:nvSpPr>
          <p:cNvPr id="13" name="Rectangle 6">
            <a:extLst>
              <a:ext uri="{FF2B5EF4-FFF2-40B4-BE49-F238E27FC236}">
                <a16:creationId xmlns:a16="http://schemas.microsoft.com/office/drawing/2014/main" id="{450BFEF9-D464-4F58-C5E2-42443297833B}"/>
              </a:ext>
            </a:extLst>
          </p:cNvPr>
          <p:cNvSpPr>
            <a:spLocks noChangeArrowheads="1"/>
          </p:cNvSpPr>
          <p:nvPr/>
        </p:nvSpPr>
        <p:spPr bwMode="auto">
          <a:xfrm>
            <a:off x="185195" y="6611779"/>
            <a:ext cx="16417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j-lt"/>
              </a:rPr>
              <a:t>143206 rows × 2 columns</a:t>
            </a:r>
            <a:endParaRPr kumimoji="0" lang="en-US" altLang="en-US" sz="1800" b="0" i="0" u="none" strike="noStrike" cap="none" normalizeH="0" baseline="0" dirty="0">
              <a:ln>
                <a:noFill/>
              </a:ln>
              <a:solidFill>
                <a:schemeClr val="tx1"/>
              </a:solidFill>
              <a:effectLst/>
              <a:latin typeface="+mj-lt"/>
            </a:endParaRPr>
          </a:p>
        </p:txBody>
      </p:sp>
      <p:sp>
        <p:nvSpPr>
          <p:cNvPr id="14" name="Google Shape;371;p5">
            <a:extLst>
              <a:ext uri="{FF2B5EF4-FFF2-40B4-BE49-F238E27FC236}">
                <a16:creationId xmlns:a16="http://schemas.microsoft.com/office/drawing/2014/main" id="{EE991F25-4E48-3DC3-96BD-D022501CF561}"/>
              </a:ext>
            </a:extLst>
          </p:cNvPr>
          <p:cNvSpPr txBox="1"/>
          <p:nvPr/>
        </p:nvSpPr>
        <p:spPr>
          <a:xfrm>
            <a:off x="5949987" y="3041611"/>
            <a:ext cx="3008818" cy="3416279"/>
          </a:xfrm>
          <a:prstGeom prst="rect">
            <a:avLst/>
          </a:prstGeom>
          <a:noFill/>
          <a:ln>
            <a:noFill/>
          </a:ln>
        </p:spPr>
        <p:txBody>
          <a:bodyPr spcFirstLastPara="1" wrap="square" lIns="91425" tIns="45700" rIns="91425" bIns="45700" anchor="t" anchorCtr="0">
            <a:sp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The datatypes of Datetime column is datetime and PJMW_MW is integer.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dirty="0">
                <a:solidFill>
                  <a:srgbClr val="00B050"/>
                </a:solidFill>
                <a:latin typeface="Times New Roman" panose="02020603050405020304" pitchFamily="18" charset="0"/>
                <a:cs typeface="Times New Roman" panose="02020603050405020304" pitchFamily="18" charset="0"/>
                <a:sym typeface="Century Gothic"/>
              </a:rPr>
              <a:t>no null and duplicate</a:t>
            </a:r>
            <a:r>
              <a:rPr lang="en-US" sz="1800" dirty="0">
                <a:solidFill>
                  <a:schemeClr val="dk1"/>
                </a:solidFill>
                <a:latin typeface="Times New Roman" panose="02020603050405020304" pitchFamily="18" charset="0"/>
                <a:cs typeface="Times New Roman" panose="02020603050405020304" pitchFamily="18" charset="0"/>
                <a:sym typeface="Century Gothic"/>
              </a:rPr>
              <a:t> values.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Mean = </a:t>
            </a:r>
            <a:r>
              <a:rPr lang="en-IN" sz="1800" b="0" i="0" dirty="0">
                <a:solidFill>
                  <a:srgbClr val="000000"/>
                </a:solidFill>
                <a:effectLst/>
                <a:latin typeface="Times New Roman" panose="02020603050405020304" pitchFamily="18" charset="0"/>
                <a:cs typeface="Times New Roman" panose="02020603050405020304" pitchFamily="18" charset="0"/>
              </a:rPr>
              <a:t>5602.37, </a:t>
            </a:r>
          </a:p>
          <a:p>
            <a:pPr marR="0" lvl="0" rtl="0">
              <a:lnSpc>
                <a:spcPct val="100000"/>
              </a:lnSpc>
              <a:spcBef>
                <a:spcPts val="0"/>
              </a:spcBef>
              <a:spcAft>
                <a:spcPts val="0"/>
              </a:spcAft>
              <a:buClr>
                <a:srgbClr val="000000"/>
              </a:buClr>
              <a:buSzPts val="1800"/>
            </a:pPr>
            <a:r>
              <a:rPr lang="en-IN" sz="1800" b="0" i="0" dirty="0">
                <a:solidFill>
                  <a:srgbClr val="000000"/>
                </a:solidFill>
                <a:effectLst/>
                <a:latin typeface="Times New Roman" panose="02020603050405020304" pitchFamily="18" charset="0"/>
                <a:cs typeface="Times New Roman" panose="02020603050405020304" pitchFamily="18" charset="0"/>
              </a:rPr>
              <a:t>     SD= 979.14, Q1= 4907</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a:t>
            </a:r>
          </a:p>
          <a:p>
            <a:pPr marR="0" lvl="0" rtl="0">
              <a:lnSpc>
                <a:spcPct val="100000"/>
              </a:lnSpc>
              <a:spcBef>
                <a:spcPts val="0"/>
              </a:spcBef>
              <a:spcAft>
                <a:spcPts val="0"/>
              </a:spcAft>
              <a:buClr>
                <a:srgbClr val="000000"/>
              </a:buClr>
              <a:buSzPts val="1800"/>
            </a:pP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Q3= 6252, Median= 55</a:t>
            </a:r>
            <a:r>
              <a:rPr lang="en-US" sz="1800" dirty="0">
                <a:solidFill>
                  <a:schemeClr val="dk1"/>
                </a:solidFill>
                <a:latin typeface="Times New Roman" panose="02020603050405020304" pitchFamily="18" charset="0"/>
                <a:cs typeface="Times New Roman" panose="02020603050405020304" pitchFamily="18" charset="0"/>
                <a:sym typeface="Century Gothic"/>
              </a:rPr>
              <a:t>30.</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b="1" i="0" dirty="0">
                <a:solidFill>
                  <a:schemeClr val="dk1"/>
                </a:solidFill>
                <a:effectLst/>
                <a:latin typeface="Times New Roman" panose="02020603050405020304" pitchFamily="18" charset="0"/>
                <a:cs typeface="Times New Roman" panose="02020603050405020304" pitchFamily="18" charset="0"/>
                <a:sym typeface="Century Gothic"/>
              </a:rPr>
              <a:t>Mean</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a:t>
            </a:r>
            <a:r>
              <a:rPr lang="en-US" sz="1800" dirty="0">
                <a:solidFill>
                  <a:schemeClr val="dk1"/>
                </a:solidFill>
                <a:latin typeface="Times New Roman" panose="02020603050405020304" pitchFamily="18" charset="0"/>
                <a:cs typeface="Times New Roman" panose="02020603050405020304" pitchFamily="18" charset="0"/>
                <a:sym typeface="Century Gothic"/>
              </a:rPr>
              <a:t>and </a:t>
            </a:r>
            <a:r>
              <a:rPr lang="en-US" sz="1800" b="1" dirty="0">
                <a:solidFill>
                  <a:schemeClr val="dk1"/>
                </a:solidFill>
                <a:latin typeface="Times New Roman" panose="02020603050405020304" pitchFamily="18" charset="0"/>
                <a:cs typeface="Times New Roman" panose="02020603050405020304" pitchFamily="18" charset="0"/>
                <a:sym typeface="Century Gothic"/>
              </a:rPr>
              <a:t>median</a:t>
            </a:r>
            <a:r>
              <a:rPr lang="en-US" sz="1800" dirty="0">
                <a:solidFill>
                  <a:schemeClr val="dk1"/>
                </a:solidFill>
                <a:latin typeface="Times New Roman" panose="02020603050405020304" pitchFamily="18" charset="0"/>
                <a:cs typeface="Times New Roman" panose="02020603050405020304" pitchFamily="18" charset="0"/>
                <a:sym typeface="Century Gothic"/>
              </a:rPr>
              <a:t> are nearly same so we can say that our data is </a:t>
            </a:r>
            <a:r>
              <a:rPr lang="en-US" sz="1800" b="1" dirty="0">
                <a:solidFill>
                  <a:schemeClr val="dk1"/>
                </a:solidFill>
                <a:latin typeface="Times New Roman" panose="02020603050405020304" pitchFamily="18" charset="0"/>
                <a:cs typeface="Times New Roman" panose="02020603050405020304" pitchFamily="18" charset="0"/>
                <a:sym typeface="Century Gothic"/>
              </a:rPr>
              <a:t>normally distributed</a:t>
            </a:r>
            <a:r>
              <a:rPr lang="en-US" sz="1800" dirty="0">
                <a:solidFill>
                  <a:schemeClr val="dk1"/>
                </a:solidFill>
                <a:latin typeface="Times New Roman" panose="02020603050405020304" pitchFamily="18" charset="0"/>
                <a:cs typeface="Times New Roman" panose="02020603050405020304" pitchFamily="18" charset="0"/>
                <a:sym typeface="Century Gothic"/>
              </a:rPr>
              <a:t>.</a:t>
            </a:r>
            <a:endParaRPr lang="en-US" sz="1800" b="0" i="0" dirty="0">
              <a:solidFill>
                <a:schemeClr val="dk1"/>
              </a:solidFill>
              <a:effectLst/>
              <a:latin typeface="Times New Roman" panose="02020603050405020304" pitchFamily="18" charset="0"/>
              <a:cs typeface="Times New Roman" panose="02020603050405020304" pitchFamily="18" charset="0"/>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6"/>
          <p:cNvSpPr txBox="1"/>
          <p:nvPr/>
        </p:nvSpPr>
        <p:spPr>
          <a:xfrm>
            <a:off x="124396" y="615194"/>
            <a:ext cx="8503149" cy="5116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Data visualization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77" name="Google Shape;377;p6"/>
          <p:cNvSpPr/>
          <p:nvPr/>
        </p:nvSpPr>
        <p:spPr>
          <a:xfrm>
            <a:off x="124395" y="5953783"/>
            <a:ext cx="8818997"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b="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As we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can see, the time series plot shows irregular patterns with dense shading while plotting years wise, that means the energy consumed by peoples is having large variance/fluctuation over years.</a:t>
            </a:r>
          </a:p>
        </p:txBody>
      </p:sp>
      <p:pic>
        <p:nvPicPr>
          <p:cNvPr id="378" name="Google Shape;378;p6"/>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07" y="1230388"/>
            <a:ext cx="8818998" cy="4619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9006-E4A2-A74C-8D1B-16B6115D44A1}"/>
              </a:ext>
            </a:extLst>
          </p:cNvPr>
          <p:cNvSpPr>
            <a:spLocks noGrp="1"/>
          </p:cNvSpPr>
          <p:nvPr>
            <p:ph type="title"/>
          </p:nvPr>
        </p:nvSpPr>
        <p:spPr>
          <a:xfrm>
            <a:off x="92593" y="-63257"/>
            <a:ext cx="1524000"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Boxplots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CB1A3D2F-CE01-B132-6078-81C152EA8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7" y="519776"/>
            <a:ext cx="8958806" cy="242984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77;p6">
            <a:extLst>
              <a:ext uri="{FF2B5EF4-FFF2-40B4-BE49-F238E27FC236}">
                <a16:creationId xmlns:a16="http://schemas.microsoft.com/office/drawing/2014/main" id="{59DE6169-B7B1-FCB5-8D2D-AAA335C9EF57}"/>
              </a:ext>
            </a:extLst>
          </p:cNvPr>
          <p:cNvSpPr/>
          <p:nvPr/>
        </p:nvSpPr>
        <p:spPr>
          <a:xfrm>
            <a:off x="92595" y="5818448"/>
            <a:ext cx="8958805"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As shown in above boxplots, we see that most of outliers are on upper extreme of boxplots with some stranglers at lower extreme. While </a:t>
            </a:r>
            <a:r>
              <a:rPr lang="en-US" sz="1800" dirty="0">
                <a:solidFill>
                  <a:srgbClr val="FF0000"/>
                </a:solidFill>
                <a:latin typeface="Times New Roman" panose="02020603050405020304" pitchFamily="18" charset="0"/>
                <a:ea typeface="Verdana"/>
                <a:cs typeface="Times New Roman" panose="02020603050405020304" pitchFamily="18" charset="0"/>
                <a:sym typeface="Verdana"/>
              </a:rPr>
              <a:t>lowest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May 2003</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and </a:t>
            </a:r>
            <a:r>
              <a:rPr lang="en-US" sz="1800" dirty="0">
                <a:solidFill>
                  <a:srgbClr val="00B050"/>
                </a:solidFill>
                <a:latin typeface="Times New Roman" panose="02020603050405020304" pitchFamily="18" charset="0"/>
                <a:ea typeface="Verdana"/>
                <a:cs typeface="Times New Roman" panose="02020603050405020304" pitchFamily="18" charset="0"/>
                <a:sym typeface="Verdana"/>
              </a:rPr>
              <a:t>highest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February 2015</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t>
            </a:r>
            <a:endParaRPr lang="en-US" sz="1800" i="1"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1026" name="Picture 2">
            <a:extLst>
              <a:ext uri="{FF2B5EF4-FFF2-40B4-BE49-F238E27FC236}">
                <a16:creationId xmlns:a16="http://schemas.microsoft.com/office/drawing/2014/main" id="{968DC348-7023-F520-F86B-415558EDD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3" y="3012877"/>
            <a:ext cx="8958807" cy="2742314"/>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388;p7">
            <a:extLst>
              <a:ext uri="{FF2B5EF4-FFF2-40B4-BE49-F238E27FC236}">
                <a16:creationId xmlns:a16="http://schemas.microsoft.com/office/drawing/2014/main" id="{F396EC0B-6A8D-2796-F05B-2857D2F62B07}"/>
              </a:ext>
            </a:extLst>
          </p:cNvPr>
          <p:cNvPicPr preferRelativeResize="0"/>
          <p:nvPr/>
        </p:nvPicPr>
        <p:blipFill rotWithShape="1">
          <a:blip r:embed="rId4">
            <a:alphaModFix/>
          </a:blip>
          <a:srcRect/>
          <a:stretch/>
        </p:blipFill>
        <p:spPr>
          <a:xfrm>
            <a:off x="7771754" y="70748"/>
            <a:ext cx="1187051" cy="411359"/>
          </a:xfrm>
          <a:prstGeom prst="rect">
            <a:avLst/>
          </a:prstGeom>
          <a:noFill/>
          <a:ln>
            <a:noFill/>
          </a:ln>
        </p:spPr>
      </p:pic>
    </p:spTree>
    <p:extLst>
      <p:ext uri="{BB962C8B-B14F-4D97-AF65-F5344CB8AC3E}">
        <p14:creationId xmlns:p14="http://schemas.microsoft.com/office/powerpoint/2010/main" val="230869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4" y="5657639"/>
            <a:ext cx="8862100" cy="646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While plotting Empirical cumulative distribution function of energy usage </a:t>
            </a:r>
            <a:r>
              <a:rPr lang="en-US" sz="1800" i="0" dirty="0">
                <a:solidFill>
                  <a:schemeClr val="tx1"/>
                </a:solidFill>
                <a:effectLst/>
                <a:latin typeface="Times New Roman" panose="02020603050405020304" pitchFamily="18" charset="0"/>
                <a:cs typeface="Times New Roman" panose="02020603050405020304" pitchFamily="18" charset="0"/>
              </a:rPr>
              <a:t>we can see that around </a:t>
            </a:r>
            <a:r>
              <a:rPr lang="en-US" sz="1800" b="1" i="0" dirty="0">
                <a:solidFill>
                  <a:schemeClr val="tx1"/>
                </a:solidFill>
                <a:effectLst/>
                <a:latin typeface="Times New Roman" panose="02020603050405020304" pitchFamily="18" charset="0"/>
                <a:cs typeface="Times New Roman" panose="02020603050405020304" pitchFamily="18" charset="0"/>
              </a:rPr>
              <a:t>60%</a:t>
            </a:r>
            <a:r>
              <a:rPr lang="en-US" sz="1800" i="0" dirty="0">
                <a:solidFill>
                  <a:schemeClr val="tx1"/>
                </a:solidFill>
                <a:effectLst/>
                <a:latin typeface="Times New Roman" panose="02020603050405020304" pitchFamily="18" charset="0"/>
                <a:cs typeface="Times New Roman" panose="02020603050405020304" pitchFamily="18" charset="0"/>
              </a:rPr>
              <a:t> of power usage is </a:t>
            </a:r>
            <a:r>
              <a:rPr lang="en-US" sz="1800" i="0" dirty="0">
                <a:solidFill>
                  <a:srgbClr val="FF0000"/>
                </a:solidFill>
                <a:effectLst/>
                <a:latin typeface="Times New Roman" panose="02020603050405020304" pitchFamily="18" charset="0"/>
                <a:cs typeface="Times New Roman" panose="02020603050405020304" pitchFamily="18" charset="0"/>
              </a:rPr>
              <a:t>less</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i="0" dirty="0">
                <a:solidFill>
                  <a:schemeClr val="tx1"/>
                </a:solidFill>
                <a:effectLst/>
                <a:latin typeface="Times New Roman" panose="02020603050405020304" pitchFamily="18" charset="0"/>
                <a:cs typeface="Times New Roman" panose="02020603050405020304" pitchFamily="18" charset="0"/>
              </a:rPr>
              <a:t> while rest is </a:t>
            </a:r>
            <a:r>
              <a:rPr lang="en-US" sz="1800" i="0" dirty="0">
                <a:solidFill>
                  <a:srgbClr val="00B050"/>
                </a:solidFill>
                <a:effectLst/>
                <a:latin typeface="Times New Roman" panose="02020603050405020304" pitchFamily="18" charset="0"/>
                <a:cs typeface="Times New Roman" panose="02020603050405020304" pitchFamily="18" charset="0"/>
              </a:rPr>
              <a:t>greater</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dirty="0">
                <a:solidFill>
                  <a:schemeClr val="tx1"/>
                </a:solidFill>
                <a:effectLst/>
                <a:latin typeface="Times New Roman" panose="02020603050405020304" pitchFamily="18" charset="0"/>
                <a:cs typeface="Times New Roman" panose="02020603050405020304" pitchFamily="18" charset="0"/>
              </a:rPr>
              <a:t>.</a:t>
            </a:r>
            <a:endParaRPr lang="en-US" sz="1800" i="0" dirty="0">
              <a:solidFill>
                <a:schemeClr val="tx1"/>
              </a:solidFill>
              <a:effectLst/>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8194" name="Picture 2">
            <a:extLst>
              <a:ext uri="{FF2B5EF4-FFF2-40B4-BE49-F238E27FC236}">
                <a16:creationId xmlns:a16="http://schemas.microsoft.com/office/drawing/2014/main" id="{20A5739E-E424-DE26-8CDA-8DFE9D352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3" y="1105879"/>
            <a:ext cx="8862101"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1A7D6-CBEF-C9F6-6261-7AB5CE1B559F}"/>
              </a:ext>
            </a:extLst>
          </p:cNvPr>
          <p:cNvSpPr>
            <a:spLocks noGrp="1"/>
          </p:cNvSpPr>
          <p:nvPr>
            <p:ph type="title"/>
          </p:nvPr>
        </p:nvSpPr>
        <p:spPr>
          <a:xfrm>
            <a:off x="185194" y="511604"/>
            <a:ext cx="3560896"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ECDF of energy usage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11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2593" y="6011451"/>
            <a:ext cx="8998498" cy="36929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histogram, we say that our data is normally distributed. </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itle 1">
            <a:extLst>
              <a:ext uri="{FF2B5EF4-FFF2-40B4-BE49-F238E27FC236}">
                <a16:creationId xmlns:a16="http://schemas.microsoft.com/office/drawing/2014/main" id="{FAA89EAA-4F04-6DEB-EEAB-52F6C09FB031}"/>
              </a:ext>
            </a:extLst>
          </p:cNvPr>
          <p:cNvSpPr>
            <a:spLocks noGrp="1"/>
          </p:cNvSpPr>
          <p:nvPr>
            <p:ph type="title"/>
          </p:nvPr>
        </p:nvSpPr>
        <p:spPr>
          <a:xfrm>
            <a:off x="92592" y="511604"/>
            <a:ext cx="1805033"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Histogram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05246C2-11E2-A084-1CD7-BF4FE0171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6" y="1042996"/>
            <a:ext cx="8863560" cy="44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9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12444" y="5227915"/>
            <a:ext cx="8998498" cy="14772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From this histogram, we observe that, the peak of </a:t>
            </a:r>
            <a:r>
              <a:rPr lang="en-US" sz="1800" b="1" dirty="0">
                <a:solidFill>
                  <a:schemeClr val="dk1"/>
                </a:solidFill>
                <a:latin typeface="Times New Roman" panose="02020603050405020304" pitchFamily="18" charset="0"/>
                <a:cs typeface="Times New Roman" panose="02020603050405020304" pitchFamily="18" charset="0"/>
                <a:sym typeface="Century Gothic"/>
              </a:rPr>
              <a:t>spring</a:t>
            </a:r>
            <a:r>
              <a:rPr lang="en-US" sz="1800"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spring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Leptokurtic</a:t>
            </a:r>
            <a:r>
              <a:rPr lang="en-US" sz="1800"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peak of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summer</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summer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P</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latykurtic</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While energy consumed by people in fall and winter season follows normal distribution.</a:t>
            </a:r>
            <a:endParaRPr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42" name="Picture 2">
            <a:extLst>
              <a:ext uri="{FF2B5EF4-FFF2-40B4-BE49-F238E27FC236}">
                <a16:creationId xmlns:a16="http://schemas.microsoft.com/office/drawing/2014/main" id="{563711F2-1720-6B28-808A-3605F261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44" y="932511"/>
            <a:ext cx="8958805" cy="38744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DBCA8B-B2AF-1A1B-78F9-5C74878982E6}"/>
              </a:ext>
            </a:extLst>
          </p:cNvPr>
          <p:cNvSpPr>
            <a:spLocks noGrp="1"/>
          </p:cNvSpPr>
          <p:nvPr>
            <p:ph type="title"/>
          </p:nvPr>
        </p:nvSpPr>
        <p:spPr>
          <a:xfrm>
            <a:off x="72750" y="511604"/>
            <a:ext cx="3643844"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Season wise power usage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548445"/>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860</TotalTime>
  <Words>1802</Words>
  <Application>Microsoft Office PowerPoint</Application>
  <PresentationFormat>On-screen Show (4:3)</PresentationFormat>
  <Paragraphs>200</Paragraphs>
  <Slides>39</Slides>
  <Notes>32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39</vt:i4>
      </vt:variant>
    </vt:vector>
  </HeadingPairs>
  <TitlesOfParts>
    <vt:vector size="50" baseType="lpstr">
      <vt:lpstr>Times New Roman</vt:lpstr>
      <vt:lpstr>Noto Sans Symbols</vt:lpstr>
      <vt:lpstr>Verdana</vt:lpstr>
      <vt:lpstr>Calibri</vt:lpstr>
      <vt:lpstr>Wingdings</vt:lpstr>
      <vt:lpstr>Arial</vt:lpstr>
      <vt:lpstr>Century Gothic</vt:lpstr>
      <vt:lpstr>Perception</vt:lpstr>
      <vt:lpstr>Office Theme</vt:lpstr>
      <vt:lpstr>Custom Design</vt:lpstr>
      <vt:lpstr>Theme2</vt:lpstr>
      <vt:lpstr>PowerPoint Presentation</vt:lpstr>
      <vt:lpstr>PowerPoint Presentation</vt:lpstr>
      <vt:lpstr>PowerPoint Presentation</vt:lpstr>
      <vt:lpstr>PowerPoint Presentation</vt:lpstr>
      <vt:lpstr>PowerPoint Presentation</vt:lpstr>
      <vt:lpstr>Boxplots :</vt:lpstr>
      <vt:lpstr>ECDF of energy usage :</vt:lpstr>
      <vt:lpstr>Histogram :</vt:lpstr>
      <vt:lpstr>Season wise power usage :</vt:lpstr>
      <vt:lpstr>Monthly usage across years :</vt:lpstr>
      <vt:lpstr>Monthly energy consumption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Rohit Patil</cp:lastModifiedBy>
  <cp:revision>83</cp:revision>
  <dcterms:created xsi:type="dcterms:W3CDTF">2012-08-17T07:00:49Z</dcterms:created>
  <dcterms:modified xsi:type="dcterms:W3CDTF">2023-04-11T12:39:22Z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